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0"/>
  </p:notesMasterIdLst>
  <p:handoutMasterIdLst>
    <p:handoutMasterId r:id="rId21"/>
  </p:handoutMasterIdLst>
  <p:sldIdLst>
    <p:sldId id="2645" r:id="rId2"/>
    <p:sldId id="2661" r:id="rId3"/>
    <p:sldId id="2805" r:id="rId4"/>
    <p:sldId id="2784" r:id="rId5"/>
    <p:sldId id="2796" r:id="rId6"/>
    <p:sldId id="2802" r:id="rId7"/>
    <p:sldId id="3497" r:id="rId8"/>
    <p:sldId id="268" r:id="rId9"/>
    <p:sldId id="1731" r:id="rId10"/>
    <p:sldId id="1762" r:id="rId11"/>
    <p:sldId id="1722" r:id="rId12"/>
    <p:sldId id="1730" r:id="rId13"/>
    <p:sldId id="3514" r:id="rId14"/>
    <p:sldId id="1759" r:id="rId15"/>
    <p:sldId id="3515" r:id="rId16"/>
    <p:sldId id="3517" r:id="rId17"/>
    <p:sldId id="2676" r:id="rId18"/>
    <p:sldId id="3530" r:id="rId1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8BAD7C6-EA7C-0F45-B828-C6BC982C0F5C}">
          <p14:sldIdLst>
            <p14:sldId id="2645"/>
            <p14:sldId id="2661"/>
            <p14:sldId id="2805"/>
            <p14:sldId id="2784"/>
            <p14:sldId id="2796"/>
            <p14:sldId id="2802"/>
            <p14:sldId id="3497"/>
            <p14:sldId id="268"/>
            <p14:sldId id="1731"/>
            <p14:sldId id="1762"/>
            <p14:sldId id="1722"/>
            <p14:sldId id="1730"/>
            <p14:sldId id="3514"/>
            <p14:sldId id="1759"/>
            <p14:sldId id="3515"/>
            <p14:sldId id="3517"/>
            <p14:sldId id="2676"/>
            <p14:sldId id="3530"/>
          </p14:sldIdLst>
        </p14:section>
      </p14:sectionLst>
    </p:ext>
    <p:ext uri="{EFAFB233-063F-42B5-8137-9DF3F51BA10A}">
      <p15:sldGuideLst xmlns:p15="http://schemas.microsoft.com/office/powerpoint/2012/main">
        <p15:guide id="1" orient="horz" pos="1026">
          <p15:clr>
            <a:srgbClr val="A4A3A4"/>
          </p15:clr>
        </p15:guide>
        <p15:guide id="2" orient="horz" pos="2160">
          <p15:clr>
            <a:srgbClr val="A4A3A4"/>
          </p15:clr>
        </p15:guide>
        <p15:guide id="4" pos="1383" userDrawn="1">
          <p15:clr>
            <a:srgbClr val="A4A3A4"/>
          </p15:clr>
        </p15:guide>
        <p15:guide id="5" pos="4377">
          <p15:clr>
            <a:srgbClr val="A4A3A4"/>
          </p15:clr>
        </p15:guide>
        <p15:guide id="6" pos="2925" userDrawn="1">
          <p15:clr>
            <a:srgbClr val="A4A3A4"/>
          </p15:clr>
        </p15:guide>
        <p15:guide id="7" orient="horz" pos="2614">
          <p15:clr>
            <a:srgbClr val="A4A3A4"/>
          </p15:clr>
        </p15:guide>
        <p15:guide id="8" orient="horz" pos="2478">
          <p15:clr>
            <a:srgbClr val="A4A3A4"/>
          </p15:clr>
        </p15:guide>
        <p15:guide id="9" orient="horz" pos="3158">
          <p15:clr>
            <a:srgbClr val="A4A3A4"/>
          </p15:clr>
        </p15:guide>
        <p15:guide id="10" orient="horz" pos="1344" userDrawn="1">
          <p15:clr>
            <a:srgbClr val="A4A3A4"/>
          </p15:clr>
        </p15:guide>
        <p15:guide id="11" orient="horz" pos="3929" userDrawn="1">
          <p15:clr>
            <a:srgbClr val="A4A3A4"/>
          </p15:clr>
        </p15:guide>
        <p15:guide id="12" pos="204">
          <p15:clr>
            <a:srgbClr val="A4A3A4"/>
          </p15:clr>
        </p15:guide>
        <p15:guide id="13" pos="5556">
          <p15:clr>
            <a:srgbClr val="A4A3A4"/>
          </p15:clr>
        </p15:guide>
        <p15:guide id="14" pos="3742" userDrawn="1">
          <p15:clr>
            <a:srgbClr val="A4A3A4"/>
          </p15:clr>
        </p15:guide>
        <p15:guide id="15" pos="2245" userDrawn="1">
          <p15:clr>
            <a:srgbClr val="A4A3A4"/>
          </p15:clr>
        </p15:guide>
        <p15:guide id="16" pos="340">
          <p15:clr>
            <a:srgbClr val="A4A3A4"/>
          </p15:clr>
        </p15:guide>
        <p15:guide id="17" pos="5465" userDrawn="1">
          <p15:clr>
            <a:srgbClr val="A4A3A4"/>
          </p15:clr>
        </p15:guide>
        <p15:guide id="18" orient="horz" pos="709"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4CC"/>
    <a:srgbClr val="99CCFF"/>
    <a:srgbClr val="F1D4CD"/>
    <a:srgbClr val="3E62AD"/>
    <a:srgbClr val="1270C0"/>
    <a:srgbClr val="33CC33"/>
    <a:srgbClr val="FF5050"/>
    <a:srgbClr val="FFFFCC"/>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1" autoAdjust="0"/>
    <p:restoredTop sz="94790" autoAdjust="0"/>
  </p:normalViewPr>
  <p:slideViewPr>
    <p:cSldViewPr showGuides="1">
      <p:cViewPr varScale="1">
        <p:scale>
          <a:sx n="104" d="100"/>
          <a:sy n="104" d="100"/>
        </p:scale>
        <p:origin x="120" y="168"/>
      </p:cViewPr>
      <p:guideLst>
        <p:guide orient="horz" pos="1026"/>
        <p:guide orient="horz" pos="2160"/>
        <p:guide pos="1383"/>
        <p:guide pos="4377"/>
        <p:guide pos="2925"/>
        <p:guide orient="horz" pos="2614"/>
        <p:guide orient="horz" pos="2478"/>
        <p:guide orient="horz" pos="3158"/>
        <p:guide orient="horz" pos="1344"/>
        <p:guide orient="horz" pos="3929"/>
        <p:guide pos="204"/>
        <p:guide pos="5556"/>
        <p:guide pos="3742"/>
        <p:guide pos="2245"/>
        <p:guide pos="340"/>
        <p:guide pos="5465"/>
        <p:guide orient="horz" pos="7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8" d="100"/>
        <a:sy n="78" d="100"/>
      </p:scale>
      <p:origin x="0" y="0"/>
    </p:cViewPr>
  </p:sorterViewPr>
  <p:notesViewPr>
    <p:cSldViewPr showGuides="1">
      <p:cViewPr varScale="1">
        <p:scale>
          <a:sx n="50" d="100"/>
          <a:sy n="50" d="100"/>
        </p:scale>
        <p:origin x="1652" y="5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76F4A-E9C2-5B42-8CF8-3432236F11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2FDEC8CD-0A92-974E-81D0-69AC244AD1CE}">
      <dgm:prSet phldrT="[テキスト]"/>
      <dgm:spPr/>
      <dgm:t>
        <a:bodyPr/>
        <a:lstStyle/>
        <a:p>
          <a:r>
            <a:rPr kumimoji="1" lang="en-US" altLang="ja-JP" b="1" i="0" dirty="0">
              <a:latin typeface="Yu Gothic" panose="020B0400000000000000" pitchFamily="34" charset="-128"/>
              <a:ea typeface="Yu Gothic" panose="020B0400000000000000" pitchFamily="34" charset="-128"/>
            </a:rPr>
            <a:t>【</a:t>
          </a:r>
          <a:r>
            <a:rPr kumimoji="1" lang="ja-JP" altLang="en-US" b="1" i="0">
              <a:latin typeface="Yu Gothic" panose="020B0400000000000000" pitchFamily="34" charset="-128"/>
              <a:ea typeface="Yu Gothic" panose="020B0400000000000000" pitchFamily="34" charset="-128"/>
            </a:rPr>
            <a:t>最高裁</a:t>
          </a:r>
          <a:r>
            <a:rPr kumimoji="1" lang="en-US" altLang="ja-JP" b="1" i="0" dirty="0">
              <a:latin typeface="Yu Gothic" panose="020B0400000000000000" pitchFamily="34" charset="-128"/>
              <a:ea typeface="Yu Gothic" panose="020B0400000000000000" pitchFamily="34" charset="-128"/>
            </a:rPr>
            <a:t>】…</a:t>
          </a:r>
          <a:r>
            <a:rPr kumimoji="1" lang="ja-JP" altLang="en-US" b="1" i="0">
              <a:latin typeface="Yu Gothic" panose="020B0400000000000000" pitchFamily="34" charset="-128"/>
              <a:ea typeface="Yu Gothic" panose="020B0400000000000000" pitchFamily="34" charset="-128"/>
            </a:rPr>
            <a:t>第二審判決を破棄、原告適格を否定</a:t>
          </a:r>
        </a:p>
      </dgm:t>
    </dgm:pt>
    <dgm:pt modelId="{EEAD804E-FD01-A541-B221-4BFD5ADFC445}" type="parTrans" cxnId="{80DC2370-C230-5641-B737-1ACA3E9B8623}">
      <dgm:prSet/>
      <dgm:spPr/>
      <dgm:t>
        <a:bodyPr/>
        <a:lstStyle/>
        <a:p>
          <a:endParaRPr kumimoji="1" lang="ja-JP" altLang="en-US"/>
        </a:p>
      </dgm:t>
    </dgm:pt>
    <dgm:pt modelId="{62335423-92BC-8D43-80BB-CF7973683069}" type="sibTrans" cxnId="{80DC2370-C230-5641-B737-1ACA3E9B8623}">
      <dgm:prSet/>
      <dgm:spPr/>
      <dgm:t>
        <a:bodyPr/>
        <a:lstStyle/>
        <a:p>
          <a:endParaRPr kumimoji="1" lang="ja-JP" altLang="en-US"/>
        </a:p>
      </dgm:t>
    </dgm:pt>
    <dgm:pt modelId="{F87C79A6-DCCE-1E40-A1BA-EC7F0020E15A}">
      <dgm:prSet phldrT="[テキスト]"/>
      <dgm:spPr/>
      <dgm:t>
        <a:bodyPr/>
        <a:lstStyle/>
        <a:p>
          <a:r>
            <a:rPr kumimoji="1" lang="ja-JP" altLang="en-US" b="0" i="0">
              <a:highlight>
                <a:srgbClr val="F1D4CC"/>
              </a:highlight>
              <a:latin typeface="Yu Gothic Medium" panose="020B0400000000000000" pitchFamily="34" charset="-128"/>
              <a:ea typeface="Yu Gothic Medium" panose="020B0400000000000000" pitchFamily="34" charset="-128"/>
            </a:rPr>
            <a:t>労災保険法の目的</a:t>
          </a:r>
          <a:r>
            <a:rPr kumimoji="1" lang="ja-JP" altLang="en-US" b="0" i="0">
              <a:latin typeface="Yu Gothic Medium" panose="020B0400000000000000" pitchFamily="34" charset="-128"/>
              <a:ea typeface="Yu Gothic Medium" panose="020B0400000000000000" pitchFamily="34" charset="-128"/>
            </a:rPr>
            <a:t>は、</a:t>
          </a:r>
          <a:r>
            <a:rPr lang="ja-JP" altLang="en-US" b="1" i="0">
              <a:latin typeface="Yu Gothic" panose="020B0400000000000000" pitchFamily="34" charset="-128"/>
              <a:ea typeface="Yu Gothic" panose="020B0400000000000000" pitchFamily="34" charset="-128"/>
            </a:rPr>
            <a:t>労災保険給付に係る法律関係を早期に確定</a:t>
          </a:r>
          <a:r>
            <a:rPr lang="ja-JP" altLang="en-US" b="0" i="0">
              <a:latin typeface="Yu Gothic Medium" panose="020B0400000000000000" pitchFamily="34" charset="-128"/>
              <a:ea typeface="Yu Gothic Medium" panose="020B0400000000000000" pitchFamily="34" charset="-128"/>
            </a:rPr>
            <a:t>するとともに、被災労働者等の権利利益の実効的な救済を図る趣旨に出たもの</a:t>
          </a:r>
          <a:br>
            <a:rPr lang="en-US" altLang="ja-JP" b="0" i="0" dirty="0">
              <a:latin typeface="Yu Gothic Medium" panose="020B0400000000000000" pitchFamily="34" charset="-128"/>
              <a:ea typeface="Yu Gothic Medium" panose="020B0400000000000000" pitchFamily="34" charset="-128"/>
            </a:rPr>
          </a:br>
          <a:r>
            <a:rPr lang="ja-JP" altLang="en-US" b="0" i="0">
              <a:latin typeface="Yu Gothic Medium" panose="020B0400000000000000" pitchFamily="34" charset="-128"/>
              <a:ea typeface="Yu Gothic Medium" panose="020B0400000000000000" pitchFamily="34" charset="-128"/>
            </a:rPr>
            <a:t>→仮に特定事業の</a:t>
          </a:r>
          <a:r>
            <a:rPr lang="ja-JP" altLang="en-US" b="1" i="0">
              <a:latin typeface="Yu Gothic Medium" panose="020B0400000000000000" pitchFamily="34" charset="-128"/>
              <a:ea typeface="Yu Gothic Medium" panose="020B0400000000000000" pitchFamily="34" charset="-128"/>
            </a:rPr>
            <a:t>事業主に労災支給処分を争う機会</a:t>
          </a:r>
          <a:r>
            <a:rPr lang="ja-JP" altLang="en-US" b="0" i="0">
              <a:latin typeface="Yu Gothic Medium" panose="020B0400000000000000" pitchFamily="34" charset="-128"/>
              <a:ea typeface="Yu Gothic Medium" panose="020B0400000000000000" pitchFamily="34" charset="-128"/>
            </a:rPr>
            <a:t>が与えられるとすると、労災保険給付に係る法律関係を早期に確定する</a:t>
          </a:r>
          <a:r>
            <a:rPr lang="ja-JP" altLang="en-US" b="1" i="0">
              <a:latin typeface="Yu Gothic Medium" panose="020B0400000000000000" pitchFamily="34" charset="-128"/>
              <a:ea typeface="Yu Gothic Medium" panose="020B0400000000000000" pitchFamily="34" charset="-128"/>
            </a:rPr>
            <a:t>趣旨が損なわれる</a:t>
          </a:r>
          <a:r>
            <a:rPr lang="ja-JP" altLang="en-US" b="0" i="0">
              <a:latin typeface="Yu Gothic Medium" panose="020B0400000000000000" pitchFamily="34" charset="-128"/>
              <a:ea typeface="Yu Gothic Medium" panose="020B0400000000000000" pitchFamily="34" charset="-128"/>
            </a:rPr>
            <a:t>こととなる</a:t>
          </a:r>
          <a:endParaRPr kumimoji="1" lang="ja-JP" altLang="en-US" b="0" i="0">
            <a:latin typeface="Yu Gothic Medium" panose="020B0400000000000000" pitchFamily="34" charset="-128"/>
            <a:ea typeface="Yu Gothic Medium" panose="020B0400000000000000" pitchFamily="34" charset="-128"/>
          </a:endParaRPr>
        </a:p>
      </dgm:t>
    </dgm:pt>
    <dgm:pt modelId="{BCF593EE-5220-3142-93AE-B64486C6CE1D}" type="parTrans" cxnId="{F2D129D3-F297-8A40-9459-AC01C5832471}">
      <dgm:prSet/>
      <dgm:spPr/>
      <dgm:t>
        <a:bodyPr/>
        <a:lstStyle/>
        <a:p>
          <a:endParaRPr kumimoji="1" lang="ja-JP" altLang="en-US"/>
        </a:p>
      </dgm:t>
    </dgm:pt>
    <dgm:pt modelId="{4950AD6A-FDB3-914A-9F53-E71515C4C0B3}" type="sibTrans" cxnId="{F2D129D3-F297-8A40-9459-AC01C5832471}">
      <dgm:prSet/>
      <dgm:spPr/>
      <dgm:t>
        <a:bodyPr/>
        <a:lstStyle/>
        <a:p>
          <a:endParaRPr kumimoji="1" lang="ja-JP" altLang="en-US"/>
        </a:p>
      </dgm:t>
    </dgm:pt>
    <dgm:pt modelId="{3A75EE39-6A16-504C-BCA3-56E744719FF3}">
      <dgm:prSet phldrT="[テキスト]"/>
      <dgm:spPr/>
      <dgm:t>
        <a:bodyPr/>
        <a:lstStyle/>
        <a:p>
          <a:r>
            <a:rPr lang="ja-JP" altLang="en-US" b="0" i="0">
              <a:highlight>
                <a:srgbClr val="F1D4CC"/>
              </a:highlight>
              <a:latin typeface="Yu Gothic Medium" panose="020B0400000000000000" pitchFamily="34" charset="-128"/>
              <a:ea typeface="Yu Gothic Medium" panose="020B0400000000000000" pitchFamily="34" charset="-128"/>
            </a:rPr>
            <a:t>（メリット制は）</a:t>
          </a:r>
          <a:r>
            <a:rPr lang="ja-JP" altLang="en-US" b="0" i="0">
              <a:latin typeface="Yu Gothic Medium" panose="020B0400000000000000" pitchFamily="34" charset="-128"/>
              <a:ea typeface="Yu Gothic Medium" panose="020B0400000000000000" pitchFamily="34" charset="-128"/>
            </a:rPr>
            <a:t>財政の均衡を保つことができる範囲内において、事業主間の公平を図るとともに、事業主による災害防止の努力を促進する趣旨のもの</a:t>
          </a:r>
          <a:br>
            <a:rPr lang="en-US" altLang="ja-JP" b="0" i="0" dirty="0">
              <a:latin typeface="Yu Gothic Medium" panose="020B0400000000000000" pitchFamily="34" charset="-128"/>
              <a:ea typeface="Yu Gothic Medium" panose="020B0400000000000000" pitchFamily="34" charset="-128"/>
            </a:rPr>
          </a:br>
          <a:r>
            <a:rPr lang="ja-JP" altLang="en-US" b="0" i="0">
              <a:latin typeface="Yu Gothic Medium" panose="020B0400000000000000" pitchFamily="34" charset="-128"/>
              <a:ea typeface="Yu Gothic Medium" panose="020B0400000000000000" pitchFamily="34" charset="-128"/>
            </a:rPr>
            <a:t>→客観的に支給要件を満たさない労災保険給付の額を労働保険料の額を決定する際の基礎とすることは上記趣旨に反するし、客観的に支給要件を満たすものの額のみを基礎としたからといって上記財政の均衡を欠く事態に至るとは考えられない。</a:t>
          </a:r>
          <a:br>
            <a:rPr lang="en-US" altLang="ja-JP" b="0" i="0" dirty="0">
              <a:latin typeface="Yu Gothic Medium" panose="020B0400000000000000" pitchFamily="34" charset="-128"/>
              <a:ea typeface="Yu Gothic Medium" panose="020B0400000000000000" pitchFamily="34" charset="-128"/>
            </a:rPr>
          </a:br>
          <a:r>
            <a:rPr lang="ja-JP" altLang="en-US" b="0" i="0">
              <a:latin typeface="Yu Gothic Medium" panose="020B0400000000000000" pitchFamily="34" charset="-128"/>
              <a:ea typeface="Yu Gothic Medium" panose="020B0400000000000000" pitchFamily="34" charset="-128"/>
            </a:rPr>
            <a:t>→</a:t>
          </a:r>
          <a:r>
            <a:rPr lang="ja-JP" altLang="en-US" b="1" i="0">
              <a:latin typeface="Yu Gothic" panose="020B0400000000000000" pitchFamily="34" charset="-128"/>
              <a:ea typeface="Yu Gothic" panose="020B0400000000000000" pitchFamily="34" charset="-128"/>
            </a:rPr>
            <a:t>特定事業について支給された労災保険給付のうち客観的に支給要件を満たさないものの額は</a:t>
          </a:r>
          <a:r>
            <a:rPr lang="ja-JP" altLang="en-US" b="0" i="0">
              <a:latin typeface="Yu Gothic" panose="020B0400000000000000" pitchFamily="34" charset="-128"/>
              <a:ea typeface="Yu Gothic" panose="020B0400000000000000" pitchFamily="34" charset="-128"/>
            </a:rPr>
            <a:t>、当該特定事業の</a:t>
          </a:r>
          <a:r>
            <a:rPr lang="ja-JP" altLang="en-US" b="1" i="0">
              <a:latin typeface="Yu Gothic" panose="020B0400000000000000" pitchFamily="34" charset="-128"/>
              <a:ea typeface="Yu Gothic" panose="020B0400000000000000" pitchFamily="34" charset="-128"/>
            </a:rPr>
            <a:t>事業主の納付すべき労働保険料の額を決定する際の基礎とはならない</a:t>
          </a:r>
          <a:r>
            <a:rPr lang="ja-JP" altLang="en-US" b="0" i="0">
              <a:latin typeface="Yu Gothic Medium" panose="020B0400000000000000" pitchFamily="34" charset="-128"/>
              <a:ea typeface="Yu Gothic Medium" panose="020B0400000000000000" pitchFamily="34" charset="-128"/>
            </a:rPr>
            <a:t>ものと解するのが相当</a:t>
          </a:r>
          <a:endParaRPr kumimoji="1" lang="ja-JP" altLang="en-US" b="0" i="0">
            <a:latin typeface="Yu Gothic Medium" panose="020B0400000000000000" pitchFamily="34" charset="-128"/>
            <a:ea typeface="Yu Gothic Medium" panose="020B0400000000000000" pitchFamily="34" charset="-128"/>
          </a:endParaRPr>
        </a:p>
      </dgm:t>
    </dgm:pt>
    <dgm:pt modelId="{0CD7F77D-EECB-D148-AA1B-CA39A3CDDAEF}" type="parTrans" cxnId="{C09A10AD-8971-614A-A186-891FEF78FB26}">
      <dgm:prSet/>
      <dgm:spPr/>
      <dgm:t>
        <a:bodyPr/>
        <a:lstStyle/>
        <a:p>
          <a:endParaRPr kumimoji="1" lang="ja-JP" altLang="en-US"/>
        </a:p>
      </dgm:t>
    </dgm:pt>
    <dgm:pt modelId="{B951F102-825F-464A-B200-B99AC787943B}" type="sibTrans" cxnId="{C09A10AD-8971-614A-A186-891FEF78FB26}">
      <dgm:prSet/>
      <dgm:spPr/>
      <dgm:t>
        <a:bodyPr/>
        <a:lstStyle/>
        <a:p>
          <a:endParaRPr kumimoji="1" lang="ja-JP" altLang="en-US"/>
        </a:p>
      </dgm:t>
    </dgm:pt>
    <dgm:pt modelId="{F47BEA01-5800-3545-B5AC-2A564F581965}" type="pres">
      <dgm:prSet presAssocID="{63B76F4A-E9C2-5B42-8CF8-3432236F114D}" presName="linear" presStyleCnt="0">
        <dgm:presLayoutVars>
          <dgm:animLvl val="lvl"/>
          <dgm:resizeHandles val="exact"/>
        </dgm:presLayoutVars>
      </dgm:prSet>
      <dgm:spPr/>
    </dgm:pt>
    <dgm:pt modelId="{681B8D84-07C7-4445-99FD-826755AEF85E}" type="pres">
      <dgm:prSet presAssocID="{2FDEC8CD-0A92-974E-81D0-69AC244AD1CE}" presName="parentText" presStyleLbl="node1" presStyleIdx="0" presStyleCnt="1">
        <dgm:presLayoutVars>
          <dgm:chMax val="0"/>
          <dgm:bulletEnabled val="1"/>
        </dgm:presLayoutVars>
      </dgm:prSet>
      <dgm:spPr/>
    </dgm:pt>
    <dgm:pt modelId="{C2F4CB22-789C-1F47-B5F5-DA66E3708AA4}" type="pres">
      <dgm:prSet presAssocID="{2FDEC8CD-0A92-974E-81D0-69AC244AD1CE}" presName="childText" presStyleLbl="revTx" presStyleIdx="0" presStyleCnt="1" custLinFactNeighborX="40" custLinFactNeighborY="19946">
        <dgm:presLayoutVars>
          <dgm:bulletEnabled val="1"/>
        </dgm:presLayoutVars>
      </dgm:prSet>
      <dgm:spPr/>
    </dgm:pt>
  </dgm:ptLst>
  <dgm:cxnLst>
    <dgm:cxn modelId="{CF14415D-B5BF-D94E-B3CF-C720CC60387A}" type="presOf" srcId="{3A75EE39-6A16-504C-BCA3-56E744719FF3}" destId="{C2F4CB22-789C-1F47-B5F5-DA66E3708AA4}" srcOrd="0" destOrd="1" presId="urn:microsoft.com/office/officeart/2005/8/layout/vList2"/>
    <dgm:cxn modelId="{537D2664-1BBE-FC45-AE33-4F47FBA7B8AF}" type="presOf" srcId="{F87C79A6-DCCE-1E40-A1BA-EC7F0020E15A}" destId="{C2F4CB22-789C-1F47-B5F5-DA66E3708AA4}" srcOrd="0" destOrd="0" presId="urn:microsoft.com/office/officeart/2005/8/layout/vList2"/>
    <dgm:cxn modelId="{FA29D268-52C4-3F42-8608-1AA235CA32C6}" type="presOf" srcId="{2FDEC8CD-0A92-974E-81D0-69AC244AD1CE}" destId="{681B8D84-07C7-4445-99FD-826755AEF85E}" srcOrd="0" destOrd="0" presId="urn:microsoft.com/office/officeart/2005/8/layout/vList2"/>
    <dgm:cxn modelId="{80DC2370-C230-5641-B737-1ACA3E9B8623}" srcId="{63B76F4A-E9C2-5B42-8CF8-3432236F114D}" destId="{2FDEC8CD-0A92-974E-81D0-69AC244AD1CE}" srcOrd="0" destOrd="0" parTransId="{EEAD804E-FD01-A541-B221-4BFD5ADFC445}" sibTransId="{62335423-92BC-8D43-80BB-CF7973683069}"/>
    <dgm:cxn modelId="{C09A10AD-8971-614A-A186-891FEF78FB26}" srcId="{2FDEC8CD-0A92-974E-81D0-69AC244AD1CE}" destId="{3A75EE39-6A16-504C-BCA3-56E744719FF3}" srcOrd="1" destOrd="0" parTransId="{0CD7F77D-EECB-D148-AA1B-CA39A3CDDAEF}" sibTransId="{B951F102-825F-464A-B200-B99AC787943B}"/>
    <dgm:cxn modelId="{F2D129D3-F297-8A40-9459-AC01C5832471}" srcId="{2FDEC8CD-0A92-974E-81D0-69AC244AD1CE}" destId="{F87C79A6-DCCE-1E40-A1BA-EC7F0020E15A}" srcOrd="0" destOrd="0" parTransId="{BCF593EE-5220-3142-93AE-B64486C6CE1D}" sibTransId="{4950AD6A-FDB3-914A-9F53-E71515C4C0B3}"/>
    <dgm:cxn modelId="{83D324E1-DDE2-E545-863F-8C24786F52A4}" type="presOf" srcId="{63B76F4A-E9C2-5B42-8CF8-3432236F114D}" destId="{F47BEA01-5800-3545-B5AC-2A564F581965}" srcOrd="0" destOrd="0" presId="urn:microsoft.com/office/officeart/2005/8/layout/vList2"/>
    <dgm:cxn modelId="{ECD91360-1352-A144-B818-53AEDDDF4880}" type="presParOf" srcId="{F47BEA01-5800-3545-B5AC-2A564F581965}" destId="{681B8D84-07C7-4445-99FD-826755AEF85E}" srcOrd="0" destOrd="0" presId="urn:microsoft.com/office/officeart/2005/8/layout/vList2"/>
    <dgm:cxn modelId="{5EECF788-ADF3-C340-8E68-0C9622529BEE}" type="presParOf" srcId="{F47BEA01-5800-3545-B5AC-2A564F581965}" destId="{C2F4CB22-789C-1F47-B5F5-DA66E3708AA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B76F4A-E9C2-5B42-8CF8-3432236F11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2FDEC8CD-0A92-974E-81D0-69AC244AD1CE}">
      <dgm:prSet phldrT="[テキスト]"/>
      <dgm:spPr/>
      <dgm:t>
        <a:bodyPr/>
        <a:lstStyle/>
        <a:p>
          <a:r>
            <a:rPr kumimoji="1" lang="en-US" altLang="ja-JP" b="1" i="0" dirty="0">
              <a:latin typeface="Yu Gothic" panose="020B0400000000000000" pitchFamily="34" charset="-128"/>
              <a:ea typeface="Yu Gothic" panose="020B0400000000000000" pitchFamily="34" charset="-128"/>
            </a:rPr>
            <a:t>【</a:t>
          </a:r>
          <a:r>
            <a:rPr kumimoji="1" lang="ja-JP" altLang="en-US" b="1" i="0">
              <a:latin typeface="Yu Gothic" panose="020B0400000000000000" pitchFamily="34" charset="-128"/>
              <a:ea typeface="Yu Gothic" panose="020B0400000000000000" pitchFamily="34" charset="-128"/>
            </a:rPr>
            <a:t>最高裁（続き）</a:t>
          </a:r>
          <a:r>
            <a:rPr kumimoji="1" lang="en-US" altLang="ja-JP" b="1" i="0" dirty="0">
              <a:latin typeface="Yu Gothic" panose="020B0400000000000000" pitchFamily="34" charset="-128"/>
              <a:ea typeface="Yu Gothic" panose="020B0400000000000000" pitchFamily="34" charset="-128"/>
            </a:rPr>
            <a:t>】</a:t>
          </a:r>
          <a:endParaRPr kumimoji="1" lang="ja-JP" altLang="en-US" b="1" i="0">
            <a:latin typeface="Yu Gothic" panose="020B0400000000000000" pitchFamily="34" charset="-128"/>
            <a:ea typeface="Yu Gothic" panose="020B0400000000000000" pitchFamily="34" charset="-128"/>
          </a:endParaRPr>
        </a:p>
      </dgm:t>
    </dgm:pt>
    <dgm:pt modelId="{EEAD804E-FD01-A541-B221-4BFD5ADFC445}" type="parTrans" cxnId="{80DC2370-C230-5641-B737-1ACA3E9B8623}">
      <dgm:prSet/>
      <dgm:spPr/>
      <dgm:t>
        <a:bodyPr/>
        <a:lstStyle/>
        <a:p>
          <a:endParaRPr kumimoji="1" lang="ja-JP" altLang="en-US"/>
        </a:p>
      </dgm:t>
    </dgm:pt>
    <dgm:pt modelId="{62335423-92BC-8D43-80BB-CF7973683069}" type="sibTrans" cxnId="{80DC2370-C230-5641-B737-1ACA3E9B8623}">
      <dgm:prSet/>
      <dgm:spPr/>
      <dgm:t>
        <a:bodyPr/>
        <a:lstStyle/>
        <a:p>
          <a:endParaRPr kumimoji="1" lang="ja-JP" altLang="en-US"/>
        </a:p>
      </dgm:t>
    </dgm:pt>
    <dgm:pt modelId="{F87C79A6-DCCE-1E40-A1BA-EC7F0020E15A}">
      <dgm:prSet phldrT="[テキスト]"/>
      <dgm:spPr/>
      <dgm:t>
        <a:bodyPr/>
        <a:lstStyle/>
        <a:p>
          <a:r>
            <a:rPr lang="ja-JP" altLang="en-US" b="1" i="0">
              <a:latin typeface="Yu Gothic Medium" panose="020B0400000000000000" pitchFamily="34" charset="-128"/>
              <a:ea typeface="Yu Gothic Medium" panose="020B0400000000000000" pitchFamily="34" charset="-128"/>
            </a:rPr>
            <a:t>労災支給処分に基づく労災保険給付の額</a:t>
          </a:r>
          <a:r>
            <a:rPr lang="ja-JP" altLang="en-US" b="0" i="0">
              <a:latin typeface="Yu Gothic Medium" panose="020B0400000000000000" pitchFamily="34" charset="-128"/>
              <a:ea typeface="Yu Gothic Medium" panose="020B0400000000000000" pitchFamily="34" charset="-128"/>
            </a:rPr>
            <a:t>が当然に</a:t>
          </a:r>
          <a:r>
            <a:rPr lang="ja-JP" altLang="en-US" b="1" i="0">
              <a:latin typeface="Yu Gothic Medium" panose="020B0400000000000000" pitchFamily="34" charset="-128"/>
              <a:ea typeface="Yu Gothic Medium" panose="020B0400000000000000" pitchFamily="34" charset="-128"/>
            </a:rPr>
            <a:t>労災保険料の決定に影響を及ぼすものではない</a:t>
          </a:r>
          <a:r>
            <a:rPr lang="ja-JP" altLang="en-US" b="0" i="0">
              <a:latin typeface="Yu Gothic Medium" panose="020B0400000000000000" pitchFamily="34" charset="-128"/>
              <a:ea typeface="Yu Gothic Medium" panose="020B0400000000000000" pitchFamily="34" charset="-128"/>
            </a:rPr>
            <a:t>。</a:t>
          </a:r>
          <a:br>
            <a:rPr lang="en-US" altLang="ja-JP" b="0" i="0" dirty="0">
              <a:latin typeface="Yu Gothic Medium" panose="020B0400000000000000" pitchFamily="34" charset="-128"/>
              <a:ea typeface="Yu Gothic Medium" panose="020B0400000000000000" pitchFamily="34" charset="-128"/>
            </a:rPr>
          </a:br>
          <a:r>
            <a:rPr lang="ja-JP" altLang="en-US" b="0" i="0">
              <a:latin typeface="Yu Gothic Medium" panose="020B0400000000000000" pitchFamily="34" charset="-128"/>
              <a:ea typeface="Yu Gothic Medium" panose="020B0400000000000000" pitchFamily="34" charset="-128"/>
            </a:rPr>
            <a:t>→したがって、特定事業の事業主は、上記</a:t>
          </a:r>
          <a:r>
            <a:rPr lang="ja-JP" altLang="en-US" b="0" i="0">
              <a:highlight>
                <a:srgbClr val="F1D4CC"/>
              </a:highlight>
              <a:latin typeface="Yu Gothic Medium" panose="020B0400000000000000" pitchFamily="34" charset="-128"/>
              <a:ea typeface="Yu Gothic Medium" panose="020B0400000000000000" pitchFamily="34" charset="-128"/>
            </a:rPr>
            <a:t>労災支給処分の取消訴訟の原告適格を有しない</a:t>
          </a:r>
          <a:r>
            <a:rPr lang="ja-JP" altLang="en-US" b="0" i="0">
              <a:latin typeface="Yu Gothic Medium" panose="020B0400000000000000" pitchFamily="34" charset="-128"/>
              <a:ea typeface="Yu Gothic Medium" panose="020B0400000000000000" pitchFamily="34" charset="-128"/>
            </a:rPr>
            <a:t>というべきである。</a:t>
          </a:r>
          <a:endParaRPr kumimoji="1" lang="ja-JP" altLang="en-US" b="0" i="0">
            <a:latin typeface="Yu Gothic Medium" panose="020B0400000000000000" pitchFamily="34" charset="-128"/>
            <a:ea typeface="Yu Gothic Medium" panose="020B0400000000000000" pitchFamily="34" charset="-128"/>
          </a:endParaRPr>
        </a:p>
      </dgm:t>
    </dgm:pt>
    <dgm:pt modelId="{BCF593EE-5220-3142-93AE-B64486C6CE1D}" type="parTrans" cxnId="{F2D129D3-F297-8A40-9459-AC01C5832471}">
      <dgm:prSet/>
      <dgm:spPr/>
      <dgm:t>
        <a:bodyPr/>
        <a:lstStyle/>
        <a:p>
          <a:endParaRPr kumimoji="1" lang="ja-JP" altLang="en-US"/>
        </a:p>
      </dgm:t>
    </dgm:pt>
    <dgm:pt modelId="{4950AD6A-FDB3-914A-9F53-E71515C4C0B3}" type="sibTrans" cxnId="{F2D129D3-F297-8A40-9459-AC01C5832471}">
      <dgm:prSet/>
      <dgm:spPr/>
      <dgm:t>
        <a:bodyPr/>
        <a:lstStyle/>
        <a:p>
          <a:endParaRPr kumimoji="1" lang="ja-JP" altLang="en-US"/>
        </a:p>
      </dgm:t>
    </dgm:pt>
    <dgm:pt modelId="{94D8E2A0-E90F-EA4A-83BF-5FCB38907996}">
      <dgm:prSet phldrT="[テキスト]"/>
      <dgm:spPr/>
      <dgm:t>
        <a:bodyPr/>
        <a:lstStyle/>
        <a:p>
          <a:r>
            <a:rPr lang="ja-JP" altLang="en-US" b="0" i="0">
              <a:latin typeface="Yu Gothic Medium" panose="020B0400000000000000" pitchFamily="34" charset="-128"/>
              <a:ea typeface="Yu Gothic Medium" panose="020B0400000000000000" pitchFamily="34" charset="-128"/>
            </a:rPr>
            <a:t>以上のように解したとしても、</a:t>
          </a:r>
          <a:r>
            <a:rPr lang="ja-JP" altLang="en-US" b="1" i="0">
              <a:latin typeface="Yu Gothic" panose="020B0400000000000000" pitchFamily="34" charset="-128"/>
              <a:ea typeface="Yu Gothic" panose="020B0400000000000000" pitchFamily="34" charset="-128"/>
            </a:rPr>
            <a:t>特定事業の事業主は、</a:t>
          </a:r>
          <a:r>
            <a:rPr lang="ja-JP" altLang="en-US" b="0" i="0">
              <a:latin typeface="Yu Gothic" panose="020B0400000000000000" pitchFamily="34" charset="-128"/>
              <a:ea typeface="Yu Gothic" panose="020B0400000000000000" pitchFamily="34" charset="-128"/>
            </a:rPr>
            <a:t>自己に対する</a:t>
          </a:r>
          <a:r>
            <a:rPr lang="ja-JP" altLang="en-US" b="1" i="0">
              <a:highlight>
                <a:srgbClr val="FFFF00"/>
              </a:highlight>
              <a:latin typeface="Yu Gothic" panose="020B0400000000000000" pitchFamily="34" charset="-128"/>
              <a:ea typeface="Yu Gothic" panose="020B0400000000000000" pitchFamily="34" charset="-128"/>
            </a:rPr>
            <a:t>保険料認定処分についての不服申立て</a:t>
          </a:r>
          <a:r>
            <a:rPr lang="ja-JP" altLang="en-US" b="1" i="0">
              <a:latin typeface="Yu Gothic" panose="020B0400000000000000" pitchFamily="34" charset="-128"/>
              <a:ea typeface="Yu Gothic" panose="020B0400000000000000" pitchFamily="34" charset="-128"/>
            </a:rPr>
            <a:t>又はその取消訴訟</a:t>
          </a:r>
          <a:r>
            <a:rPr lang="ja-JP" altLang="en-US" b="0" i="0">
              <a:latin typeface="Yu Gothic" panose="020B0400000000000000" pitchFamily="34" charset="-128"/>
              <a:ea typeface="Yu Gothic" panose="020B0400000000000000" pitchFamily="34" charset="-128"/>
            </a:rPr>
            <a:t>において、</a:t>
          </a:r>
          <a:r>
            <a:rPr lang="ja-JP" altLang="en-US" b="1" i="0">
              <a:latin typeface="Yu Gothic" panose="020B0400000000000000" pitchFamily="34" charset="-128"/>
              <a:ea typeface="Yu Gothic" panose="020B0400000000000000" pitchFamily="34" charset="-128"/>
            </a:rPr>
            <a:t>当該保険料認定処分自体の違法事由として、客観的に支給要件を満たさない労災保険給付の額が基礎とされたことにより労働保険料が増額されたことを主張することができる</a:t>
          </a:r>
          <a:r>
            <a:rPr lang="ja-JP" altLang="en-US" b="0" i="0">
              <a:latin typeface="Yu Gothic Medium" panose="020B0400000000000000" pitchFamily="34" charset="-128"/>
              <a:ea typeface="Yu Gothic Medium" panose="020B0400000000000000" pitchFamily="34" charset="-128"/>
            </a:rPr>
            <a:t>から、上記</a:t>
          </a:r>
          <a:r>
            <a:rPr lang="ja-JP" altLang="en-US" b="0" i="0">
              <a:highlight>
                <a:srgbClr val="F1D4CC"/>
              </a:highlight>
              <a:latin typeface="Yu Gothic Medium" panose="020B0400000000000000" pitchFamily="34" charset="-128"/>
              <a:ea typeface="Yu Gothic Medium" panose="020B0400000000000000" pitchFamily="34" charset="-128"/>
            </a:rPr>
            <a:t>事業主の手続保障</a:t>
          </a:r>
          <a:r>
            <a:rPr lang="ja-JP" altLang="en-US" b="0" i="0">
              <a:latin typeface="Yu Gothic Medium" panose="020B0400000000000000" pitchFamily="34" charset="-128"/>
              <a:ea typeface="Yu Gothic Medium" panose="020B0400000000000000" pitchFamily="34" charset="-128"/>
            </a:rPr>
            <a:t>に欠けるところはない。</a:t>
          </a:r>
          <a:endParaRPr kumimoji="1" lang="ja-JP" altLang="en-US" b="0" i="0">
            <a:latin typeface="Yu Gothic Medium" panose="020B0400000000000000" pitchFamily="34" charset="-128"/>
            <a:ea typeface="Yu Gothic Medium" panose="020B0400000000000000" pitchFamily="34" charset="-128"/>
          </a:endParaRPr>
        </a:p>
      </dgm:t>
    </dgm:pt>
    <dgm:pt modelId="{B10C9848-A324-FA4F-A2F0-1C6C6EB4A3E7}" type="parTrans" cxnId="{A990E977-0D55-8447-8BE3-580A754EC7E0}">
      <dgm:prSet/>
      <dgm:spPr/>
    </dgm:pt>
    <dgm:pt modelId="{69751205-0410-064F-B44C-F72D1CEF2942}" type="sibTrans" cxnId="{A990E977-0D55-8447-8BE3-580A754EC7E0}">
      <dgm:prSet/>
      <dgm:spPr/>
    </dgm:pt>
    <dgm:pt modelId="{F47BEA01-5800-3545-B5AC-2A564F581965}" type="pres">
      <dgm:prSet presAssocID="{63B76F4A-E9C2-5B42-8CF8-3432236F114D}" presName="linear" presStyleCnt="0">
        <dgm:presLayoutVars>
          <dgm:animLvl val="lvl"/>
          <dgm:resizeHandles val="exact"/>
        </dgm:presLayoutVars>
      </dgm:prSet>
      <dgm:spPr/>
    </dgm:pt>
    <dgm:pt modelId="{681B8D84-07C7-4445-99FD-826755AEF85E}" type="pres">
      <dgm:prSet presAssocID="{2FDEC8CD-0A92-974E-81D0-69AC244AD1CE}" presName="parentText" presStyleLbl="node1" presStyleIdx="0" presStyleCnt="1">
        <dgm:presLayoutVars>
          <dgm:chMax val="0"/>
          <dgm:bulletEnabled val="1"/>
        </dgm:presLayoutVars>
      </dgm:prSet>
      <dgm:spPr/>
    </dgm:pt>
    <dgm:pt modelId="{C2F4CB22-789C-1F47-B5F5-DA66E3708AA4}" type="pres">
      <dgm:prSet presAssocID="{2FDEC8CD-0A92-974E-81D0-69AC244AD1CE}" presName="childText" presStyleLbl="revTx" presStyleIdx="0" presStyleCnt="1">
        <dgm:presLayoutVars>
          <dgm:bulletEnabled val="1"/>
        </dgm:presLayoutVars>
      </dgm:prSet>
      <dgm:spPr/>
    </dgm:pt>
  </dgm:ptLst>
  <dgm:cxnLst>
    <dgm:cxn modelId="{537D2664-1BBE-FC45-AE33-4F47FBA7B8AF}" type="presOf" srcId="{F87C79A6-DCCE-1E40-A1BA-EC7F0020E15A}" destId="{C2F4CB22-789C-1F47-B5F5-DA66E3708AA4}" srcOrd="0" destOrd="0" presId="urn:microsoft.com/office/officeart/2005/8/layout/vList2"/>
    <dgm:cxn modelId="{FA29D268-52C4-3F42-8608-1AA235CA32C6}" type="presOf" srcId="{2FDEC8CD-0A92-974E-81D0-69AC244AD1CE}" destId="{681B8D84-07C7-4445-99FD-826755AEF85E}" srcOrd="0" destOrd="0" presId="urn:microsoft.com/office/officeart/2005/8/layout/vList2"/>
    <dgm:cxn modelId="{80DC2370-C230-5641-B737-1ACA3E9B8623}" srcId="{63B76F4A-E9C2-5B42-8CF8-3432236F114D}" destId="{2FDEC8CD-0A92-974E-81D0-69AC244AD1CE}" srcOrd="0" destOrd="0" parTransId="{EEAD804E-FD01-A541-B221-4BFD5ADFC445}" sibTransId="{62335423-92BC-8D43-80BB-CF7973683069}"/>
    <dgm:cxn modelId="{A990E977-0D55-8447-8BE3-580A754EC7E0}" srcId="{2FDEC8CD-0A92-974E-81D0-69AC244AD1CE}" destId="{94D8E2A0-E90F-EA4A-83BF-5FCB38907996}" srcOrd="1" destOrd="0" parTransId="{B10C9848-A324-FA4F-A2F0-1C6C6EB4A3E7}" sibTransId="{69751205-0410-064F-B44C-F72D1CEF2942}"/>
    <dgm:cxn modelId="{2484C2AD-1A1F-484A-A608-2092E36D979D}" type="presOf" srcId="{94D8E2A0-E90F-EA4A-83BF-5FCB38907996}" destId="{C2F4CB22-789C-1F47-B5F5-DA66E3708AA4}" srcOrd="0" destOrd="1" presId="urn:microsoft.com/office/officeart/2005/8/layout/vList2"/>
    <dgm:cxn modelId="{F2D129D3-F297-8A40-9459-AC01C5832471}" srcId="{2FDEC8CD-0A92-974E-81D0-69AC244AD1CE}" destId="{F87C79A6-DCCE-1E40-A1BA-EC7F0020E15A}" srcOrd="0" destOrd="0" parTransId="{BCF593EE-5220-3142-93AE-B64486C6CE1D}" sibTransId="{4950AD6A-FDB3-914A-9F53-E71515C4C0B3}"/>
    <dgm:cxn modelId="{83D324E1-DDE2-E545-863F-8C24786F52A4}" type="presOf" srcId="{63B76F4A-E9C2-5B42-8CF8-3432236F114D}" destId="{F47BEA01-5800-3545-B5AC-2A564F581965}" srcOrd="0" destOrd="0" presId="urn:microsoft.com/office/officeart/2005/8/layout/vList2"/>
    <dgm:cxn modelId="{ECD91360-1352-A144-B818-53AEDDDF4880}" type="presParOf" srcId="{F47BEA01-5800-3545-B5AC-2A564F581965}" destId="{681B8D84-07C7-4445-99FD-826755AEF85E}" srcOrd="0" destOrd="0" presId="urn:microsoft.com/office/officeart/2005/8/layout/vList2"/>
    <dgm:cxn modelId="{5EECF788-ADF3-C340-8E68-0C9622529BEE}" type="presParOf" srcId="{F47BEA01-5800-3545-B5AC-2A564F581965}" destId="{C2F4CB22-789C-1F47-B5F5-DA66E3708AA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AB3166-8574-D44C-942B-6E8721606D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8CCAC87C-B5E1-4C47-8C30-48ADDAC48A9A}">
      <dgm:prSet phldrT="[テキスト]" custT="1"/>
      <dgm:spPr/>
      <dgm:t>
        <a:bodyPr/>
        <a:lstStyle/>
        <a:p>
          <a:r>
            <a:rPr kumimoji="1" lang="ja-JP" altLang="en-US" sz="2400" b="1" i="0">
              <a:latin typeface="Yu Gothic" panose="020B0400000000000000" pitchFamily="34" charset="-128"/>
              <a:ea typeface="Yu Gothic" panose="020B0400000000000000" pitchFamily="34" charset="-128"/>
            </a:rPr>
            <a:t>ポイント（労災申請時の対応の重要性）</a:t>
          </a:r>
        </a:p>
      </dgm:t>
    </dgm:pt>
    <dgm:pt modelId="{4BEE87F6-5B0C-FC42-803F-51A2C5790AF8}" type="parTrans" cxnId="{B7BD7673-2F6B-EC4F-B2D5-06B86FD4E35B}">
      <dgm:prSet/>
      <dgm:spPr/>
      <dgm:t>
        <a:bodyPr/>
        <a:lstStyle/>
        <a:p>
          <a:endParaRPr kumimoji="1" lang="ja-JP" altLang="en-US"/>
        </a:p>
      </dgm:t>
    </dgm:pt>
    <dgm:pt modelId="{34E73AE3-4ADE-7D43-BC15-A707203D42E0}" type="sibTrans" cxnId="{B7BD7673-2F6B-EC4F-B2D5-06B86FD4E35B}">
      <dgm:prSet/>
      <dgm:spPr/>
      <dgm:t>
        <a:bodyPr/>
        <a:lstStyle/>
        <a:p>
          <a:endParaRPr kumimoji="1" lang="ja-JP" altLang="en-US"/>
        </a:p>
      </dgm:t>
    </dgm:pt>
    <dgm:pt modelId="{31B92D1E-AF24-6D4A-AF9A-6D5F2D629C7A}">
      <dgm:prSet phldrT="[テキスト]" custT="1"/>
      <dgm:spPr/>
      <dgm:t>
        <a:bodyPr/>
        <a:lstStyle/>
        <a:p>
          <a:r>
            <a:rPr kumimoji="1" lang="ja-JP" altLang="en-US" sz="2000" b="0" i="0">
              <a:latin typeface="Yu Gothic Medium" panose="020B0400000000000000" pitchFamily="34" charset="-128"/>
              <a:ea typeface="Yu Gothic Medium" panose="020B0400000000000000" pitchFamily="34" charset="-128"/>
            </a:rPr>
            <a:t>早期の段階から労災を積極的に争いたい事業主にとっては、今後、労働者からの</a:t>
          </a:r>
          <a:r>
            <a:rPr kumimoji="1" lang="ja-JP" altLang="en-US" sz="2000" b="1" i="0">
              <a:latin typeface="Yu Gothic Medium" panose="020B0400000000000000" pitchFamily="34" charset="-128"/>
              <a:ea typeface="Yu Gothic Medium" panose="020B0400000000000000" pitchFamily="34" charset="-128"/>
            </a:rPr>
            <a:t>労災申請段階での対応がよりいっそう重要</a:t>
          </a:r>
          <a:r>
            <a:rPr kumimoji="1" lang="ja-JP" altLang="en-US" sz="2000" b="0" i="0">
              <a:latin typeface="Yu Gothic Medium" panose="020B0400000000000000" pitchFamily="34" charset="-128"/>
              <a:ea typeface="Yu Gothic Medium" panose="020B0400000000000000" pitchFamily="34" charset="-128"/>
            </a:rPr>
            <a:t>となる。</a:t>
          </a:r>
        </a:p>
      </dgm:t>
    </dgm:pt>
    <dgm:pt modelId="{6DC669F6-9B6F-4048-A81A-3DBEC1821B3A}" type="parTrans" cxnId="{9B2E169D-AABF-6B4E-AB94-3048743209F5}">
      <dgm:prSet/>
      <dgm:spPr/>
      <dgm:t>
        <a:bodyPr/>
        <a:lstStyle/>
        <a:p>
          <a:endParaRPr kumimoji="1" lang="ja-JP" altLang="en-US"/>
        </a:p>
      </dgm:t>
    </dgm:pt>
    <dgm:pt modelId="{84B6F71A-0468-BB46-B98D-54E43FD5362D}" type="sibTrans" cxnId="{9B2E169D-AABF-6B4E-AB94-3048743209F5}">
      <dgm:prSet/>
      <dgm:spPr/>
      <dgm:t>
        <a:bodyPr/>
        <a:lstStyle/>
        <a:p>
          <a:endParaRPr kumimoji="1" lang="ja-JP" altLang="en-US"/>
        </a:p>
      </dgm:t>
    </dgm:pt>
    <dgm:pt modelId="{F764EB02-CF94-4345-9C71-9DA77378ECF6}">
      <dgm:prSet phldrT="[テキスト]" custT="1"/>
      <dgm:spPr/>
      <dgm:t>
        <a:bodyPr/>
        <a:lstStyle/>
        <a:p>
          <a:r>
            <a:rPr kumimoji="1" lang="ja-JP" altLang="en-US" sz="2000" b="0" i="0">
              <a:latin typeface="Yu Gothic Medium" panose="020B0400000000000000" pitchFamily="34" charset="-128"/>
              <a:ea typeface="Yu Gothic Medium" panose="020B0400000000000000" pitchFamily="34" charset="-128"/>
            </a:rPr>
            <a:t>労災申請時の対応として具体的には、</a:t>
          </a:r>
          <a:r>
            <a:rPr kumimoji="1" lang="ja-JP" altLang="en-US" sz="2000" b="0" i="0">
              <a:highlight>
                <a:srgbClr val="F1D4CC"/>
              </a:highlight>
              <a:latin typeface="Yu Gothic Medium" panose="020B0400000000000000" pitchFamily="34" charset="-128"/>
              <a:ea typeface="Yu Gothic Medium" panose="020B0400000000000000" pitchFamily="34" charset="-128"/>
            </a:rPr>
            <a:t>事業主証明を求められた場合の対応</a:t>
          </a:r>
          <a:r>
            <a:rPr kumimoji="1" lang="ja-JP" altLang="en-US" sz="2000" b="0" i="0">
              <a:latin typeface="Yu Gothic Medium" panose="020B0400000000000000" pitchFamily="34" charset="-128"/>
              <a:ea typeface="Yu Gothic Medium" panose="020B0400000000000000" pitchFamily="34" charset="-128"/>
            </a:rPr>
            <a:t>と</a:t>
          </a:r>
          <a:r>
            <a:rPr kumimoji="1" lang="ja-JP" altLang="en-US" sz="2000" b="0" i="0">
              <a:highlight>
                <a:srgbClr val="F1D4CC"/>
              </a:highlight>
              <a:latin typeface="Yu Gothic Medium" panose="020B0400000000000000" pitchFamily="34" charset="-128"/>
              <a:ea typeface="Yu Gothic Medium" panose="020B0400000000000000" pitchFamily="34" charset="-128"/>
            </a:rPr>
            <a:t>意見書制度の積極的活用</a:t>
          </a:r>
          <a:r>
            <a:rPr kumimoji="1" lang="ja-JP" altLang="en-US" sz="2000" b="0" i="0">
              <a:latin typeface="Yu Gothic Medium" panose="020B0400000000000000" pitchFamily="34" charset="-128"/>
              <a:ea typeface="Yu Gothic Medium" panose="020B0400000000000000" pitchFamily="34" charset="-128"/>
            </a:rPr>
            <a:t>がとりわけ重要となる。</a:t>
          </a:r>
        </a:p>
      </dgm:t>
    </dgm:pt>
    <dgm:pt modelId="{AD5FBD29-1AC8-1047-AAA0-FA831C4666A9}" type="parTrans" cxnId="{0ED2062C-AA97-E94F-A974-3F3530F32F42}">
      <dgm:prSet/>
      <dgm:spPr/>
      <dgm:t>
        <a:bodyPr/>
        <a:lstStyle/>
        <a:p>
          <a:endParaRPr kumimoji="1" lang="ja-JP" altLang="en-US"/>
        </a:p>
      </dgm:t>
    </dgm:pt>
    <dgm:pt modelId="{5D2726F6-E9EB-FF49-A2B6-47AB869C3AB9}" type="sibTrans" cxnId="{0ED2062C-AA97-E94F-A974-3F3530F32F42}">
      <dgm:prSet/>
      <dgm:spPr/>
      <dgm:t>
        <a:bodyPr/>
        <a:lstStyle/>
        <a:p>
          <a:endParaRPr kumimoji="1" lang="ja-JP" altLang="en-US"/>
        </a:p>
      </dgm:t>
    </dgm:pt>
    <dgm:pt modelId="{C397DE78-F3BA-904F-8E63-C4E066F91F0E}">
      <dgm:prSet phldrT="[テキスト]" custT="1"/>
      <dgm:spPr/>
      <dgm:t>
        <a:bodyPr/>
        <a:lstStyle/>
        <a:p>
          <a:r>
            <a:rPr kumimoji="1" lang="ja-JP" altLang="en-US" sz="2000" b="0" i="0">
              <a:latin typeface="Yu Gothic Medium" panose="020B0400000000000000" pitchFamily="34" charset="-128"/>
              <a:ea typeface="Yu Gothic Medium" panose="020B0400000000000000" pitchFamily="34" charset="-128"/>
            </a:rPr>
            <a:t>また、</a:t>
          </a:r>
          <a:r>
            <a:rPr kumimoji="1" lang="ja-JP" altLang="en-US" sz="2000" b="1" i="0">
              <a:latin typeface="Yu Gothic Medium" panose="020B0400000000000000" pitchFamily="34" charset="-128"/>
              <a:ea typeface="Yu Gothic Medium" panose="020B0400000000000000" pitchFamily="34" charset="-128"/>
            </a:rPr>
            <a:t>メリット制の適用のない事業所</a:t>
          </a:r>
          <a:r>
            <a:rPr kumimoji="1" lang="ja-JP" altLang="en-US" sz="2000" b="0" i="0">
              <a:latin typeface="Yu Gothic Medium" panose="020B0400000000000000" pitchFamily="34" charset="-128"/>
              <a:ea typeface="Yu Gothic Medium" panose="020B0400000000000000" pitchFamily="34" charset="-128"/>
            </a:rPr>
            <a:t>においては、労災支給処分がされたとしても労災保険料の増額がない。このような事業所が労災認定を争いたい場合、そもそも労災保険料認定処分を争うことができないため、労災申請段階での対応が同様に重要となる。</a:t>
          </a:r>
        </a:p>
      </dgm:t>
    </dgm:pt>
    <dgm:pt modelId="{4F25959F-D032-E345-826D-D782CB843DF9}" type="parTrans" cxnId="{B73D3FDE-F0DA-AD48-A95E-5D73C909F5BB}">
      <dgm:prSet/>
      <dgm:spPr/>
      <dgm:t>
        <a:bodyPr/>
        <a:lstStyle/>
        <a:p>
          <a:endParaRPr kumimoji="1" lang="ja-JP" altLang="en-US"/>
        </a:p>
      </dgm:t>
    </dgm:pt>
    <dgm:pt modelId="{5834C270-6C4B-B24E-85E9-DF08B81C96CD}" type="sibTrans" cxnId="{B73D3FDE-F0DA-AD48-A95E-5D73C909F5BB}">
      <dgm:prSet/>
      <dgm:spPr/>
      <dgm:t>
        <a:bodyPr/>
        <a:lstStyle/>
        <a:p>
          <a:endParaRPr kumimoji="1" lang="ja-JP" altLang="en-US"/>
        </a:p>
      </dgm:t>
    </dgm:pt>
    <dgm:pt modelId="{5BA1FFFC-B736-D346-A72B-3CC0B56B6F8B}" type="pres">
      <dgm:prSet presAssocID="{CEAB3166-8574-D44C-942B-6E8721606DC5}" presName="linear" presStyleCnt="0">
        <dgm:presLayoutVars>
          <dgm:animLvl val="lvl"/>
          <dgm:resizeHandles val="exact"/>
        </dgm:presLayoutVars>
      </dgm:prSet>
      <dgm:spPr/>
    </dgm:pt>
    <dgm:pt modelId="{DD166BB2-6036-E440-A541-9B1EF5DD481F}" type="pres">
      <dgm:prSet presAssocID="{8CCAC87C-B5E1-4C47-8C30-48ADDAC48A9A}" presName="parentText" presStyleLbl="node1" presStyleIdx="0" presStyleCnt="1" custScaleY="68631">
        <dgm:presLayoutVars>
          <dgm:chMax val="0"/>
          <dgm:bulletEnabled val="1"/>
        </dgm:presLayoutVars>
      </dgm:prSet>
      <dgm:spPr/>
    </dgm:pt>
    <dgm:pt modelId="{1D4E1399-6CE9-6244-AA89-3D3E481F45DC}" type="pres">
      <dgm:prSet presAssocID="{8CCAC87C-B5E1-4C47-8C30-48ADDAC48A9A}" presName="childText" presStyleLbl="revTx" presStyleIdx="0" presStyleCnt="1" custScaleY="100400" custLinFactNeighborX="0" custLinFactNeighborY="7915">
        <dgm:presLayoutVars>
          <dgm:bulletEnabled val="1"/>
        </dgm:presLayoutVars>
      </dgm:prSet>
      <dgm:spPr/>
    </dgm:pt>
  </dgm:ptLst>
  <dgm:cxnLst>
    <dgm:cxn modelId="{7B5A5D1F-F331-7E46-9725-68281A49B091}" type="presOf" srcId="{F764EB02-CF94-4345-9C71-9DA77378ECF6}" destId="{1D4E1399-6CE9-6244-AA89-3D3E481F45DC}" srcOrd="0" destOrd="2" presId="urn:microsoft.com/office/officeart/2005/8/layout/vList2"/>
    <dgm:cxn modelId="{0ED2062C-AA97-E94F-A974-3F3530F32F42}" srcId="{8CCAC87C-B5E1-4C47-8C30-48ADDAC48A9A}" destId="{F764EB02-CF94-4345-9C71-9DA77378ECF6}" srcOrd="2" destOrd="0" parTransId="{AD5FBD29-1AC8-1047-AAA0-FA831C4666A9}" sibTransId="{5D2726F6-E9EB-FF49-A2B6-47AB869C3AB9}"/>
    <dgm:cxn modelId="{213A644A-CF22-1348-88E5-FA88AC9C7011}" type="presOf" srcId="{CEAB3166-8574-D44C-942B-6E8721606DC5}" destId="{5BA1FFFC-B736-D346-A72B-3CC0B56B6F8B}" srcOrd="0" destOrd="0" presId="urn:microsoft.com/office/officeart/2005/8/layout/vList2"/>
    <dgm:cxn modelId="{B7BD7673-2F6B-EC4F-B2D5-06B86FD4E35B}" srcId="{CEAB3166-8574-D44C-942B-6E8721606DC5}" destId="{8CCAC87C-B5E1-4C47-8C30-48ADDAC48A9A}" srcOrd="0" destOrd="0" parTransId="{4BEE87F6-5B0C-FC42-803F-51A2C5790AF8}" sibTransId="{34E73AE3-4ADE-7D43-BC15-A707203D42E0}"/>
    <dgm:cxn modelId="{9B2E169D-AABF-6B4E-AB94-3048743209F5}" srcId="{8CCAC87C-B5E1-4C47-8C30-48ADDAC48A9A}" destId="{31B92D1E-AF24-6D4A-AF9A-6D5F2D629C7A}" srcOrd="0" destOrd="0" parTransId="{6DC669F6-9B6F-4048-A81A-3DBEC1821B3A}" sibTransId="{84B6F71A-0468-BB46-B98D-54E43FD5362D}"/>
    <dgm:cxn modelId="{99933AAA-E62A-EE44-AB40-D66829E9591E}" type="presOf" srcId="{C397DE78-F3BA-904F-8E63-C4E066F91F0E}" destId="{1D4E1399-6CE9-6244-AA89-3D3E481F45DC}" srcOrd="0" destOrd="1" presId="urn:microsoft.com/office/officeart/2005/8/layout/vList2"/>
    <dgm:cxn modelId="{9A0EC3B9-3189-D444-8FD8-EA810F032CF5}" type="presOf" srcId="{8CCAC87C-B5E1-4C47-8C30-48ADDAC48A9A}" destId="{DD166BB2-6036-E440-A541-9B1EF5DD481F}" srcOrd="0" destOrd="0" presId="urn:microsoft.com/office/officeart/2005/8/layout/vList2"/>
    <dgm:cxn modelId="{B73D3FDE-F0DA-AD48-A95E-5D73C909F5BB}" srcId="{8CCAC87C-B5E1-4C47-8C30-48ADDAC48A9A}" destId="{C397DE78-F3BA-904F-8E63-C4E066F91F0E}" srcOrd="1" destOrd="0" parTransId="{4F25959F-D032-E345-826D-D782CB843DF9}" sibTransId="{5834C270-6C4B-B24E-85E9-DF08B81C96CD}"/>
    <dgm:cxn modelId="{787E13E4-F82E-3D45-B208-ED6995F78454}" type="presOf" srcId="{31B92D1E-AF24-6D4A-AF9A-6D5F2D629C7A}" destId="{1D4E1399-6CE9-6244-AA89-3D3E481F45DC}" srcOrd="0" destOrd="0" presId="urn:microsoft.com/office/officeart/2005/8/layout/vList2"/>
    <dgm:cxn modelId="{507EE878-79CA-4F43-8263-33C482AC86EA}" type="presParOf" srcId="{5BA1FFFC-B736-D346-A72B-3CC0B56B6F8B}" destId="{DD166BB2-6036-E440-A541-9B1EF5DD481F}" srcOrd="0" destOrd="0" presId="urn:microsoft.com/office/officeart/2005/8/layout/vList2"/>
    <dgm:cxn modelId="{7653B1F5-C86E-1B4B-AA48-74546A202F37}" type="presParOf" srcId="{5BA1FFFC-B736-D346-A72B-3CC0B56B6F8B}" destId="{1D4E1399-6CE9-6244-AA89-3D3E481F45D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477283-C3D0-F645-AB1F-EB237DD1895C}"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kumimoji="1" lang="ja-JP" altLang="en-US"/>
        </a:p>
      </dgm:t>
    </dgm:pt>
    <dgm:pt modelId="{9408CEFC-2553-2347-AC7B-2C64E1A99509}">
      <dgm:prSet phldrT="[テキスト]" custT="1"/>
      <dgm:spPr/>
      <dgm:t>
        <a:bodyPr/>
        <a:lstStyle/>
        <a:p>
          <a:r>
            <a:rPr kumimoji="1" lang="ja-JP" altLang="en-US" sz="2000"/>
            <a:t>本日の重要な点</a:t>
          </a:r>
        </a:p>
      </dgm:t>
    </dgm:pt>
    <dgm:pt modelId="{0E6C6FA9-F6A6-FA41-8BBE-90F10300E834}" type="parTrans" cxnId="{656AD476-53D4-814C-B2F0-A99E969C2358}">
      <dgm:prSet/>
      <dgm:spPr/>
      <dgm:t>
        <a:bodyPr/>
        <a:lstStyle/>
        <a:p>
          <a:endParaRPr kumimoji="1" lang="ja-JP" altLang="en-US"/>
        </a:p>
      </dgm:t>
    </dgm:pt>
    <dgm:pt modelId="{39FF8BD4-B69F-E844-9CB5-879CFC013D70}" type="sibTrans" cxnId="{656AD476-53D4-814C-B2F0-A99E969C2358}">
      <dgm:prSet/>
      <dgm:spPr/>
      <dgm:t>
        <a:bodyPr/>
        <a:lstStyle/>
        <a:p>
          <a:endParaRPr kumimoji="1" lang="ja-JP" altLang="en-US"/>
        </a:p>
      </dgm:t>
    </dgm:pt>
    <dgm:pt modelId="{D2ACC05D-DE02-C549-ACF7-C8C47291C63A}">
      <dgm:prSet phldrT="[テキスト]" custT="1"/>
      <dgm:spPr/>
      <dgm:t>
        <a:bodyPr/>
        <a:lstStyle/>
        <a:p>
          <a:r>
            <a:rPr kumimoji="1" lang="ja-JP" altLang="en-US" sz="2000"/>
            <a:t>労災隠しをしてはいけないというのは言うまでもないが、安易に事業主証明に応じることも問題</a:t>
          </a:r>
        </a:p>
      </dgm:t>
    </dgm:pt>
    <dgm:pt modelId="{B663DE4D-F2A4-7947-9BA3-3C08E87FBAA9}" type="parTrans" cxnId="{3D37DF7E-B12E-EA4D-AFE2-AF114137FDE6}">
      <dgm:prSet/>
      <dgm:spPr/>
      <dgm:t>
        <a:bodyPr/>
        <a:lstStyle/>
        <a:p>
          <a:endParaRPr kumimoji="1" lang="ja-JP" altLang="en-US"/>
        </a:p>
      </dgm:t>
    </dgm:pt>
    <dgm:pt modelId="{9DAD49CC-8DE0-3E42-B417-FFF0B0EB06F8}" type="sibTrans" cxnId="{3D37DF7E-B12E-EA4D-AFE2-AF114137FDE6}">
      <dgm:prSet/>
      <dgm:spPr/>
      <dgm:t>
        <a:bodyPr/>
        <a:lstStyle/>
        <a:p>
          <a:endParaRPr kumimoji="1" lang="ja-JP" altLang="en-US"/>
        </a:p>
      </dgm:t>
    </dgm:pt>
    <dgm:pt modelId="{30A397A1-92B6-6443-A955-8509241B30DA}">
      <dgm:prSet phldrT="[テキスト]" custT="1"/>
      <dgm:spPr/>
      <dgm:t>
        <a:bodyPr/>
        <a:lstStyle/>
        <a:p>
          <a:r>
            <a:rPr kumimoji="1" lang="ja-JP" altLang="en-US" sz="2000"/>
            <a:t>会社として何が事実であり、何が認識と違うか整理をすることが重要</a:t>
          </a:r>
        </a:p>
      </dgm:t>
    </dgm:pt>
    <dgm:pt modelId="{7A7A3943-11F2-934C-A375-4E66A752240A}" type="parTrans" cxnId="{B0E016A1-1CA4-B140-B43D-D3CB0AA0110B}">
      <dgm:prSet/>
      <dgm:spPr/>
      <dgm:t>
        <a:bodyPr/>
        <a:lstStyle/>
        <a:p>
          <a:endParaRPr kumimoji="1" lang="ja-JP" altLang="en-US"/>
        </a:p>
      </dgm:t>
    </dgm:pt>
    <dgm:pt modelId="{FF200902-D36A-5F47-A80E-6F63EB704E80}" type="sibTrans" cxnId="{B0E016A1-1CA4-B140-B43D-D3CB0AA0110B}">
      <dgm:prSet/>
      <dgm:spPr/>
      <dgm:t>
        <a:bodyPr/>
        <a:lstStyle/>
        <a:p>
          <a:endParaRPr kumimoji="1" lang="ja-JP" altLang="en-US"/>
        </a:p>
      </dgm:t>
    </dgm:pt>
    <dgm:pt modelId="{D8236F79-B002-B449-9CF3-A50DF1340DD8}">
      <dgm:prSet phldrT="[テキスト]" custT="1"/>
      <dgm:spPr/>
      <dgm:t>
        <a:bodyPr/>
        <a:lstStyle/>
        <a:p>
          <a:r>
            <a:rPr kumimoji="1" lang="ja-JP" altLang="en-US" sz="2000"/>
            <a:t>使用者意見書は労災認定を争う際に使用者が最も注力をするべき点</a:t>
          </a:r>
        </a:p>
      </dgm:t>
    </dgm:pt>
    <dgm:pt modelId="{0F7F2074-BCD6-E24A-8718-C24A46211FC5}" type="parTrans" cxnId="{EFEF096F-03D0-1045-A454-DC5EDA81FC85}">
      <dgm:prSet/>
      <dgm:spPr/>
      <dgm:t>
        <a:bodyPr/>
        <a:lstStyle/>
        <a:p>
          <a:endParaRPr kumimoji="1" lang="ja-JP" altLang="en-US"/>
        </a:p>
      </dgm:t>
    </dgm:pt>
    <dgm:pt modelId="{0B2F951B-B38E-1B41-9CA6-036C9B9F6C6D}" type="sibTrans" cxnId="{EFEF096F-03D0-1045-A454-DC5EDA81FC85}">
      <dgm:prSet/>
      <dgm:spPr/>
      <dgm:t>
        <a:bodyPr/>
        <a:lstStyle/>
        <a:p>
          <a:endParaRPr kumimoji="1" lang="ja-JP" altLang="en-US"/>
        </a:p>
      </dgm:t>
    </dgm:pt>
    <dgm:pt modelId="{E342AA0B-17E0-364C-9198-C9771050F6D3}">
      <dgm:prSet phldrT="[テキスト]" custT="1"/>
      <dgm:spPr/>
      <dgm:t>
        <a:bodyPr/>
        <a:lstStyle/>
        <a:p>
          <a:r>
            <a:rPr kumimoji="1" lang="ja-JP" altLang="en-US" sz="2000"/>
            <a:t>会社、社労士、弁護士等が使用者意見書の作成に向けた積極的な対応が必要になる（その前提として労災認定基準を理解する）</a:t>
          </a:r>
        </a:p>
      </dgm:t>
    </dgm:pt>
    <dgm:pt modelId="{3C7A5A02-AFF2-544A-9FB2-733E213AE9B7}" type="parTrans" cxnId="{AAC8A43D-E02A-DF4F-A491-DD11397FC111}">
      <dgm:prSet/>
      <dgm:spPr/>
      <dgm:t>
        <a:bodyPr/>
        <a:lstStyle/>
        <a:p>
          <a:endParaRPr kumimoji="1" lang="ja-JP" altLang="en-US"/>
        </a:p>
      </dgm:t>
    </dgm:pt>
    <dgm:pt modelId="{76B13659-D1AA-1946-8288-A32652E216E1}" type="sibTrans" cxnId="{AAC8A43D-E02A-DF4F-A491-DD11397FC111}">
      <dgm:prSet/>
      <dgm:spPr/>
      <dgm:t>
        <a:bodyPr/>
        <a:lstStyle/>
        <a:p>
          <a:endParaRPr kumimoji="1" lang="ja-JP" altLang="en-US"/>
        </a:p>
      </dgm:t>
    </dgm:pt>
    <dgm:pt modelId="{57A58778-5076-7449-B19B-9DCBE7E2C490}">
      <dgm:prSet phldrT="[テキスト]" custT="1"/>
      <dgm:spPr/>
      <dgm:t>
        <a:bodyPr/>
        <a:lstStyle/>
        <a:p>
          <a:r>
            <a:rPr kumimoji="1" lang="ja-JP" altLang="en-US" sz="2000"/>
            <a:t>会社の状況を監督官は知らない。まずはどのような会社かイメージをもってもらう。</a:t>
          </a:r>
        </a:p>
      </dgm:t>
    </dgm:pt>
    <dgm:pt modelId="{98657E24-8572-BE43-9119-10FCB6368A0B}" type="parTrans" cxnId="{4F998D0F-8962-0C42-8481-7EA9920CA229}">
      <dgm:prSet/>
      <dgm:spPr/>
      <dgm:t>
        <a:bodyPr/>
        <a:lstStyle/>
        <a:p>
          <a:endParaRPr kumimoji="1" lang="ja-JP" altLang="en-US"/>
        </a:p>
      </dgm:t>
    </dgm:pt>
    <dgm:pt modelId="{9BBFF60E-AA49-CF44-B1CD-F550436209B0}" type="sibTrans" cxnId="{4F998D0F-8962-0C42-8481-7EA9920CA229}">
      <dgm:prSet/>
      <dgm:spPr/>
      <dgm:t>
        <a:bodyPr/>
        <a:lstStyle/>
        <a:p>
          <a:endParaRPr kumimoji="1" lang="ja-JP" altLang="en-US"/>
        </a:p>
      </dgm:t>
    </dgm:pt>
    <dgm:pt modelId="{30C010F0-1B87-6A44-A75E-EA90A9622566}">
      <dgm:prSet phldrT="[テキスト]" custT="1"/>
      <dgm:spPr/>
      <dgm:t>
        <a:bodyPr/>
        <a:lstStyle/>
        <a:p>
          <a:r>
            <a:rPr kumimoji="1" lang="ja-JP" altLang="en-US" sz="2000"/>
            <a:t>労働者の業務内容、既往歴も会社から積極的に主張する</a:t>
          </a:r>
        </a:p>
      </dgm:t>
    </dgm:pt>
    <dgm:pt modelId="{13C460DA-D369-0346-8205-375CECEAEBEF}" type="parTrans" cxnId="{2F89CB99-9FC5-EA4E-A77E-C7EE43CEB8F1}">
      <dgm:prSet/>
      <dgm:spPr/>
      <dgm:t>
        <a:bodyPr/>
        <a:lstStyle/>
        <a:p>
          <a:endParaRPr kumimoji="1" lang="ja-JP" altLang="en-US"/>
        </a:p>
      </dgm:t>
    </dgm:pt>
    <dgm:pt modelId="{A8373AD8-C7A2-2C4F-A26E-7170BD166595}" type="sibTrans" cxnId="{2F89CB99-9FC5-EA4E-A77E-C7EE43CEB8F1}">
      <dgm:prSet/>
      <dgm:spPr/>
      <dgm:t>
        <a:bodyPr/>
        <a:lstStyle/>
        <a:p>
          <a:endParaRPr kumimoji="1" lang="ja-JP" altLang="en-US"/>
        </a:p>
      </dgm:t>
    </dgm:pt>
    <dgm:pt modelId="{D568E523-4A76-F34C-A4DC-5ABE2DCC13AD}">
      <dgm:prSet phldrT="[テキスト]" custT="1"/>
      <dgm:spPr/>
      <dgm:t>
        <a:bodyPr/>
        <a:lstStyle/>
        <a:p>
          <a:r>
            <a:rPr kumimoji="1" lang="ja-JP" altLang="en-US" sz="2000" dirty="0"/>
            <a:t>主張内容は別表に沿う具体的なエピソードについて、資料を引用して説明する。</a:t>
          </a:r>
        </a:p>
      </dgm:t>
    </dgm:pt>
    <dgm:pt modelId="{965552AA-8C13-2645-9A7B-EDEADCEDA82E}" type="parTrans" cxnId="{7400EAFC-D0DC-9748-AFDB-AE1EF42BF9F3}">
      <dgm:prSet/>
      <dgm:spPr/>
      <dgm:t>
        <a:bodyPr/>
        <a:lstStyle/>
        <a:p>
          <a:endParaRPr kumimoji="1" lang="ja-JP" altLang="en-US"/>
        </a:p>
      </dgm:t>
    </dgm:pt>
    <dgm:pt modelId="{21D5DA55-BFA8-2A44-A68B-166F7A48812D}" type="sibTrans" cxnId="{7400EAFC-D0DC-9748-AFDB-AE1EF42BF9F3}">
      <dgm:prSet/>
      <dgm:spPr/>
      <dgm:t>
        <a:bodyPr/>
        <a:lstStyle/>
        <a:p>
          <a:endParaRPr kumimoji="1" lang="ja-JP" altLang="en-US"/>
        </a:p>
      </dgm:t>
    </dgm:pt>
    <dgm:pt modelId="{02FF4D25-A7E2-1B43-BB17-EAE757AEADB4}" type="pres">
      <dgm:prSet presAssocID="{17477283-C3D0-F645-AB1F-EB237DD1895C}" presName="linear" presStyleCnt="0">
        <dgm:presLayoutVars>
          <dgm:animLvl val="lvl"/>
          <dgm:resizeHandles val="exact"/>
        </dgm:presLayoutVars>
      </dgm:prSet>
      <dgm:spPr/>
    </dgm:pt>
    <dgm:pt modelId="{C1D7CAF1-7EC3-A848-9A2D-0AA052BAFC5B}" type="pres">
      <dgm:prSet presAssocID="{9408CEFC-2553-2347-AC7B-2C64E1A99509}" presName="parentText" presStyleLbl="node1" presStyleIdx="0" presStyleCnt="1" custScaleY="49736" custLinFactNeighborY="-12308">
        <dgm:presLayoutVars>
          <dgm:chMax val="0"/>
          <dgm:bulletEnabled val="1"/>
        </dgm:presLayoutVars>
      </dgm:prSet>
      <dgm:spPr/>
    </dgm:pt>
    <dgm:pt modelId="{B057DC57-4409-5D40-BDBD-F2B32D6D8BA5}" type="pres">
      <dgm:prSet presAssocID="{9408CEFC-2553-2347-AC7B-2C64E1A99509}" presName="childText" presStyleLbl="revTx" presStyleIdx="0" presStyleCnt="1" custLinFactNeighborY="-19344">
        <dgm:presLayoutVars>
          <dgm:bulletEnabled val="1"/>
        </dgm:presLayoutVars>
      </dgm:prSet>
      <dgm:spPr/>
    </dgm:pt>
  </dgm:ptLst>
  <dgm:cxnLst>
    <dgm:cxn modelId="{093A080B-8108-5C43-AF60-9461DF2D6CFD}" type="presOf" srcId="{9408CEFC-2553-2347-AC7B-2C64E1A99509}" destId="{C1D7CAF1-7EC3-A848-9A2D-0AA052BAFC5B}" srcOrd="0" destOrd="0" presId="urn:microsoft.com/office/officeart/2005/8/layout/vList2"/>
    <dgm:cxn modelId="{4F998D0F-8962-0C42-8481-7EA9920CA229}" srcId="{9408CEFC-2553-2347-AC7B-2C64E1A99509}" destId="{57A58778-5076-7449-B19B-9DCBE7E2C490}" srcOrd="3" destOrd="0" parTransId="{98657E24-8572-BE43-9119-10FCB6368A0B}" sibTransId="{9BBFF60E-AA49-CF44-B1CD-F550436209B0}"/>
    <dgm:cxn modelId="{168D403C-2E97-374C-BE1C-8D128CDA45C0}" type="presOf" srcId="{30A397A1-92B6-6443-A955-8509241B30DA}" destId="{B057DC57-4409-5D40-BDBD-F2B32D6D8BA5}" srcOrd="0" destOrd="1" presId="urn:microsoft.com/office/officeart/2005/8/layout/vList2"/>
    <dgm:cxn modelId="{AAC8A43D-E02A-DF4F-A491-DD11397FC111}" srcId="{9408CEFC-2553-2347-AC7B-2C64E1A99509}" destId="{E342AA0B-17E0-364C-9198-C9771050F6D3}" srcOrd="6" destOrd="0" parTransId="{3C7A5A02-AFF2-544A-9FB2-733E213AE9B7}" sibTransId="{76B13659-D1AA-1946-8288-A32652E216E1}"/>
    <dgm:cxn modelId="{2085906D-E3F3-2E46-A802-6AD6836B5AE4}" type="presOf" srcId="{57A58778-5076-7449-B19B-9DCBE7E2C490}" destId="{B057DC57-4409-5D40-BDBD-F2B32D6D8BA5}" srcOrd="0" destOrd="3" presId="urn:microsoft.com/office/officeart/2005/8/layout/vList2"/>
    <dgm:cxn modelId="{EFEF096F-03D0-1045-A454-DC5EDA81FC85}" srcId="{9408CEFC-2553-2347-AC7B-2C64E1A99509}" destId="{D8236F79-B002-B449-9CF3-A50DF1340DD8}" srcOrd="2" destOrd="0" parTransId="{0F7F2074-BCD6-E24A-8718-C24A46211FC5}" sibTransId="{0B2F951B-B38E-1B41-9CA6-036C9B9F6C6D}"/>
    <dgm:cxn modelId="{16785352-B6DF-1B4F-AAC0-669FB2F1ED6B}" type="presOf" srcId="{D2ACC05D-DE02-C549-ACF7-C8C47291C63A}" destId="{B057DC57-4409-5D40-BDBD-F2B32D6D8BA5}" srcOrd="0" destOrd="0" presId="urn:microsoft.com/office/officeart/2005/8/layout/vList2"/>
    <dgm:cxn modelId="{656AD476-53D4-814C-B2F0-A99E969C2358}" srcId="{17477283-C3D0-F645-AB1F-EB237DD1895C}" destId="{9408CEFC-2553-2347-AC7B-2C64E1A99509}" srcOrd="0" destOrd="0" parTransId="{0E6C6FA9-F6A6-FA41-8BBE-90F10300E834}" sibTransId="{39FF8BD4-B69F-E844-9CB5-879CFC013D70}"/>
    <dgm:cxn modelId="{3D37DF7E-B12E-EA4D-AFE2-AF114137FDE6}" srcId="{9408CEFC-2553-2347-AC7B-2C64E1A99509}" destId="{D2ACC05D-DE02-C549-ACF7-C8C47291C63A}" srcOrd="0" destOrd="0" parTransId="{B663DE4D-F2A4-7947-9BA3-3C08E87FBAA9}" sibTransId="{9DAD49CC-8DE0-3E42-B417-FFF0B0EB06F8}"/>
    <dgm:cxn modelId="{BBCD9D82-287E-E547-AFF6-CEC7A7CC1F57}" type="presOf" srcId="{D8236F79-B002-B449-9CF3-A50DF1340DD8}" destId="{B057DC57-4409-5D40-BDBD-F2B32D6D8BA5}" srcOrd="0" destOrd="2" presId="urn:microsoft.com/office/officeart/2005/8/layout/vList2"/>
    <dgm:cxn modelId="{2F89CB99-9FC5-EA4E-A77E-C7EE43CEB8F1}" srcId="{9408CEFC-2553-2347-AC7B-2C64E1A99509}" destId="{30C010F0-1B87-6A44-A75E-EA90A9622566}" srcOrd="4" destOrd="0" parTransId="{13C460DA-D369-0346-8205-375CECEAEBEF}" sibTransId="{A8373AD8-C7A2-2C4F-A26E-7170BD166595}"/>
    <dgm:cxn modelId="{B0E016A1-1CA4-B140-B43D-D3CB0AA0110B}" srcId="{9408CEFC-2553-2347-AC7B-2C64E1A99509}" destId="{30A397A1-92B6-6443-A955-8509241B30DA}" srcOrd="1" destOrd="0" parTransId="{7A7A3943-11F2-934C-A375-4E66A752240A}" sibTransId="{FF200902-D36A-5F47-A80E-6F63EB704E80}"/>
    <dgm:cxn modelId="{F1EC59C1-A1FC-8546-A960-2749A21E9038}" type="presOf" srcId="{D568E523-4A76-F34C-A4DC-5ABE2DCC13AD}" destId="{B057DC57-4409-5D40-BDBD-F2B32D6D8BA5}" srcOrd="0" destOrd="5" presId="urn:microsoft.com/office/officeart/2005/8/layout/vList2"/>
    <dgm:cxn modelId="{F62781D7-FC3A-1D4E-ADD7-8F9E3932CC9F}" type="presOf" srcId="{17477283-C3D0-F645-AB1F-EB237DD1895C}" destId="{02FF4D25-A7E2-1B43-BB17-EAE757AEADB4}" srcOrd="0" destOrd="0" presId="urn:microsoft.com/office/officeart/2005/8/layout/vList2"/>
    <dgm:cxn modelId="{61410FDC-EE64-D24C-9D74-4F66976256FF}" type="presOf" srcId="{E342AA0B-17E0-364C-9198-C9771050F6D3}" destId="{B057DC57-4409-5D40-BDBD-F2B32D6D8BA5}" srcOrd="0" destOrd="6" presId="urn:microsoft.com/office/officeart/2005/8/layout/vList2"/>
    <dgm:cxn modelId="{DF53D1E6-5DE9-3F47-A36F-EBA7250C0580}" type="presOf" srcId="{30C010F0-1B87-6A44-A75E-EA90A9622566}" destId="{B057DC57-4409-5D40-BDBD-F2B32D6D8BA5}" srcOrd="0" destOrd="4" presId="urn:microsoft.com/office/officeart/2005/8/layout/vList2"/>
    <dgm:cxn modelId="{7400EAFC-D0DC-9748-AFDB-AE1EF42BF9F3}" srcId="{9408CEFC-2553-2347-AC7B-2C64E1A99509}" destId="{D568E523-4A76-F34C-A4DC-5ABE2DCC13AD}" srcOrd="5" destOrd="0" parTransId="{965552AA-8C13-2645-9A7B-EDEADCEDA82E}" sibTransId="{21D5DA55-BFA8-2A44-A68B-166F7A48812D}"/>
    <dgm:cxn modelId="{1E0F54A0-7FBB-F741-84B2-5813C514967E}" type="presParOf" srcId="{02FF4D25-A7E2-1B43-BB17-EAE757AEADB4}" destId="{C1D7CAF1-7EC3-A848-9A2D-0AA052BAFC5B}" srcOrd="0" destOrd="0" presId="urn:microsoft.com/office/officeart/2005/8/layout/vList2"/>
    <dgm:cxn modelId="{CC1A12E9-ECBC-F743-96FB-E17F22B1E79F}" type="presParOf" srcId="{02FF4D25-A7E2-1B43-BB17-EAE757AEADB4}" destId="{B057DC57-4409-5D40-BDBD-F2B32D6D8BA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B8D84-07C7-4445-99FD-826755AEF85E}">
      <dsp:nvSpPr>
        <dsp:cNvPr id="0" name=""/>
        <dsp:cNvSpPr/>
      </dsp:nvSpPr>
      <dsp:spPr>
        <a:xfrm>
          <a:off x="0" y="190490"/>
          <a:ext cx="8126413" cy="6388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en-US" altLang="ja-JP" sz="2100" b="1" i="0" kern="1200" dirty="0">
              <a:latin typeface="Yu Gothic" panose="020B0400000000000000" pitchFamily="34" charset="-128"/>
              <a:ea typeface="Yu Gothic" panose="020B0400000000000000" pitchFamily="34" charset="-128"/>
            </a:rPr>
            <a:t>【</a:t>
          </a:r>
          <a:r>
            <a:rPr kumimoji="1" lang="ja-JP" altLang="en-US" sz="2100" b="1" i="0" kern="1200">
              <a:latin typeface="Yu Gothic" panose="020B0400000000000000" pitchFamily="34" charset="-128"/>
              <a:ea typeface="Yu Gothic" panose="020B0400000000000000" pitchFamily="34" charset="-128"/>
            </a:rPr>
            <a:t>最高裁</a:t>
          </a:r>
          <a:r>
            <a:rPr kumimoji="1" lang="en-US" altLang="ja-JP" sz="2100" b="1" i="0" kern="1200" dirty="0">
              <a:latin typeface="Yu Gothic" panose="020B0400000000000000" pitchFamily="34" charset="-128"/>
              <a:ea typeface="Yu Gothic" panose="020B0400000000000000" pitchFamily="34" charset="-128"/>
            </a:rPr>
            <a:t>】…</a:t>
          </a:r>
          <a:r>
            <a:rPr kumimoji="1" lang="ja-JP" altLang="en-US" sz="2100" b="1" i="0" kern="1200">
              <a:latin typeface="Yu Gothic" panose="020B0400000000000000" pitchFamily="34" charset="-128"/>
              <a:ea typeface="Yu Gothic" panose="020B0400000000000000" pitchFamily="34" charset="-128"/>
            </a:rPr>
            <a:t>第二審判決を破棄、原告適格を否定</a:t>
          </a:r>
        </a:p>
      </dsp:txBody>
      <dsp:txXfrm>
        <a:off x="31185" y="221675"/>
        <a:ext cx="8064043" cy="576450"/>
      </dsp:txXfrm>
    </dsp:sp>
    <dsp:sp modelId="{C2F4CB22-789C-1F47-B5F5-DA66E3708AA4}">
      <dsp:nvSpPr>
        <dsp:cNvPr id="0" name=""/>
        <dsp:cNvSpPr/>
      </dsp:nvSpPr>
      <dsp:spPr>
        <a:xfrm>
          <a:off x="0" y="956729"/>
          <a:ext cx="8126413" cy="38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14" tIns="26670" rIns="149352" bIns="26670" numCol="1" spcCol="1270" anchor="t" anchorCtr="0">
          <a:noAutofit/>
        </a:bodyPr>
        <a:lstStyle/>
        <a:p>
          <a:pPr marL="171450" lvl="1" indent="-171450" algn="l" defTabSz="711200">
            <a:lnSpc>
              <a:spcPct val="90000"/>
            </a:lnSpc>
            <a:spcBef>
              <a:spcPct val="0"/>
            </a:spcBef>
            <a:spcAft>
              <a:spcPct val="20000"/>
            </a:spcAft>
            <a:buChar char="•"/>
          </a:pPr>
          <a:r>
            <a:rPr kumimoji="1" lang="ja-JP" altLang="en-US" sz="1600" b="0" i="0" kern="1200">
              <a:highlight>
                <a:srgbClr val="F1D4CC"/>
              </a:highlight>
              <a:latin typeface="Yu Gothic Medium" panose="020B0400000000000000" pitchFamily="34" charset="-128"/>
              <a:ea typeface="Yu Gothic Medium" panose="020B0400000000000000" pitchFamily="34" charset="-128"/>
            </a:rPr>
            <a:t>労災保険法の目的</a:t>
          </a:r>
          <a:r>
            <a:rPr kumimoji="1" lang="ja-JP" altLang="en-US" sz="1600" b="0" i="0" kern="1200">
              <a:latin typeface="Yu Gothic Medium" panose="020B0400000000000000" pitchFamily="34" charset="-128"/>
              <a:ea typeface="Yu Gothic Medium" panose="020B0400000000000000" pitchFamily="34" charset="-128"/>
            </a:rPr>
            <a:t>は、</a:t>
          </a:r>
          <a:r>
            <a:rPr lang="ja-JP" altLang="en-US" sz="1600" b="1" i="0" kern="1200">
              <a:latin typeface="Yu Gothic" panose="020B0400000000000000" pitchFamily="34" charset="-128"/>
              <a:ea typeface="Yu Gothic" panose="020B0400000000000000" pitchFamily="34" charset="-128"/>
            </a:rPr>
            <a:t>労災保険給付に係る法律関係を早期に確定</a:t>
          </a:r>
          <a:r>
            <a:rPr lang="ja-JP" altLang="en-US" sz="1600" b="0" i="0" kern="1200">
              <a:latin typeface="Yu Gothic Medium" panose="020B0400000000000000" pitchFamily="34" charset="-128"/>
              <a:ea typeface="Yu Gothic Medium" panose="020B0400000000000000" pitchFamily="34" charset="-128"/>
            </a:rPr>
            <a:t>するとともに、被災労働者等の権利利益の実効的な救済を図る趣旨に出たもの</a:t>
          </a:r>
          <a:br>
            <a:rPr lang="en-US" altLang="ja-JP" sz="1600" b="0" i="0" kern="1200" dirty="0">
              <a:latin typeface="Yu Gothic Medium" panose="020B0400000000000000" pitchFamily="34" charset="-128"/>
              <a:ea typeface="Yu Gothic Medium" panose="020B0400000000000000" pitchFamily="34" charset="-128"/>
            </a:rPr>
          </a:br>
          <a:r>
            <a:rPr lang="ja-JP" altLang="en-US" sz="1600" b="0" i="0" kern="1200">
              <a:latin typeface="Yu Gothic Medium" panose="020B0400000000000000" pitchFamily="34" charset="-128"/>
              <a:ea typeface="Yu Gothic Medium" panose="020B0400000000000000" pitchFamily="34" charset="-128"/>
            </a:rPr>
            <a:t>→仮に特定事業の</a:t>
          </a:r>
          <a:r>
            <a:rPr lang="ja-JP" altLang="en-US" sz="1600" b="1" i="0" kern="1200">
              <a:latin typeface="Yu Gothic Medium" panose="020B0400000000000000" pitchFamily="34" charset="-128"/>
              <a:ea typeface="Yu Gothic Medium" panose="020B0400000000000000" pitchFamily="34" charset="-128"/>
            </a:rPr>
            <a:t>事業主に労災支給処分を争う機会</a:t>
          </a:r>
          <a:r>
            <a:rPr lang="ja-JP" altLang="en-US" sz="1600" b="0" i="0" kern="1200">
              <a:latin typeface="Yu Gothic Medium" panose="020B0400000000000000" pitchFamily="34" charset="-128"/>
              <a:ea typeface="Yu Gothic Medium" panose="020B0400000000000000" pitchFamily="34" charset="-128"/>
            </a:rPr>
            <a:t>が与えられるとすると、労災保険給付に係る法律関係を早期に確定する</a:t>
          </a:r>
          <a:r>
            <a:rPr lang="ja-JP" altLang="en-US" sz="1600" b="1" i="0" kern="1200">
              <a:latin typeface="Yu Gothic Medium" panose="020B0400000000000000" pitchFamily="34" charset="-128"/>
              <a:ea typeface="Yu Gothic Medium" panose="020B0400000000000000" pitchFamily="34" charset="-128"/>
            </a:rPr>
            <a:t>趣旨が損なわれる</a:t>
          </a:r>
          <a:r>
            <a:rPr lang="ja-JP" altLang="en-US" sz="1600" b="0" i="0" kern="1200">
              <a:latin typeface="Yu Gothic Medium" panose="020B0400000000000000" pitchFamily="34" charset="-128"/>
              <a:ea typeface="Yu Gothic Medium" panose="020B0400000000000000" pitchFamily="34" charset="-128"/>
            </a:rPr>
            <a:t>こととなる</a:t>
          </a:r>
          <a:endParaRPr kumimoji="1" lang="ja-JP" altLang="en-US" sz="1600" b="0" i="0" kern="1200">
            <a:latin typeface="Yu Gothic Medium" panose="020B0400000000000000" pitchFamily="34" charset="-128"/>
            <a:ea typeface="Yu Gothic Medium" panose="020B0400000000000000" pitchFamily="34" charset="-128"/>
          </a:endParaRPr>
        </a:p>
        <a:p>
          <a:pPr marL="171450" lvl="1" indent="-171450" algn="l" defTabSz="711200">
            <a:lnSpc>
              <a:spcPct val="90000"/>
            </a:lnSpc>
            <a:spcBef>
              <a:spcPct val="0"/>
            </a:spcBef>
            <a:spcAft>
              <a:spcPct val="20000"/>
            </a:spcAft>
            <a:buChar char="•"/>
          </a:pPr>
          <a:r>
            <a:rPr lang="ja-JP" altLang="en-US" sz="1600" b="0" i="0" kern="1200">
              <a:highlight>
                <a:srgbClr val="F1D4CC"/>
              </a:highlight>
              <a:latin typeface="Yu Gothic Medium" panose="020B0400000000000000" pitchFamily="34" charset="-128"/>
              <a:ea typeface="Yu Gothic Medium" panose="020B0400000000000000" pitchFamily="34" charset="-128"/>
            </a:rPr>
            <a:t>（メリット制は）</a:t>
          </a:r>
          <a:r>
            <a:rPr lang="ja-JP" altLang="en-US" sz="1600" b="0" i="0" kern="1200">
              <a:latin typeface="Yu Gothic Medium" panose="020B0400000000000000" pitchFamily="34" charset="-128"/>
              <a:ea typeface="Yu Gothic Medium" panose="020B0400000000000000" pitchFamily="34" charset="-128"/>
            </a:rPr>
            <a:t>財政の均衡を保つことができる範囲内において、事業主間の公平を図るとともに、事業主による災害防止の努力を促進する趣旨のもの</a:t>
          </a:r>
          <a:br>
            <a:rPr lang="en-US" altLang="ja-JP" sz="1600" b="0" i="0" kern="1200" dirty="0">
              <a:latin typeface="Yu Gothic Medium" panose="020B0400000000000000" pitchFamily="34" charset="-128"/>
              <a:ea typeface="Yu Gothic Medium" panose="020B0400000000000000" pitchFamily="34" charset="-128"/>
            </a:rPr>
          </a:br>
          <a:r>
            <a:rPr lang="ja-JP" altLang="en-US" sz="1600" b="0" i="0" kern="1200">
              <a:latin typeface="Yu Gothic Medium" panose="020B0400000000000000" pitchFamily="34" charset="-128"/>
              <a:ea typeface="Yu Gothic Medium" panose="020B0400000000000000" pitchFamily="34" charset="-128"/>
            </a:rPr>
            <a:t>→客観的に支給要件を満たさない労災保険給付の額を労働保険料の額を決定する際の基礎とすることは上記趣旨に反するし、客観的に支給要件を満たすものの額のみを基礎としたからといって上記財政の均衡を欠く事態に至るとは考えられない。</a:t>
          </a:r>
          <a:br>
            <a:rPr lang="en-US" altLang="ja-JP" sz="1600" b="0" i="0" kern="1200" dirty="0">
              <a:latin typeface="Yu Gothic Medium" panose="020B0400000000000000" pitchFamily="34" charset="-128"/>
              <a:ea typeface="Yu Gothic Medium" panose="020B0400000000000000" pitchFamily="34" charset="-128"/>
            </a:rPr>
          </a:br>
          <a:r>
            <a:rPr lang="ja-JP" altLang="en-US" sz="1600" b="0" i="0" kern="1200">
              <a:latin typeface="Yu Gothic Medium" panose="020B0400000000000000" pitchFamily="34" charset="-128"/>
              <a:ea typeface="Yu Gothic Medium" panose="020B0400000000000000" pitchFamily="34" charset="-128"/>
            </a:rPr>
            <a:t>→</a:t>
          </a:r>
          <a:r>
            <a:rPr lang="ja-JP" altLang="en-US" sz="1600" b="1" i="0" kern="1200">
              <a:latin typeface="Yu Gothic" panose="020B0400000000000000" pitchFamily="34" charset="-128"/>
              <a:ea typeface="Yu Gothic" panose="020B0400000000000000" pitchFamily="34" charset="-128"/>
            </a:rPr>
            <a:t>特定事業について支給された労災保険給付のうち客観的に支給要件を満たさないものの額は</a:t>
          </a:r>
          <a:r>
            <a:rPr lang="ja-JP" altLang="en-US" sz="1600" b="0" i="0" kern="1200">
              <a:latin typeface="Yu Gothic" panose="020B0400000000000000" pitchFamily="34" charset="-128"/>
              <a:ea typeface="Yu Gothic" panose="020B0400000000000000" pitchFamily="34" charset="-128"/>
            </a:rPr>
            <a:t>、当該特定事業の</a:t>
          </a:r>
          <a:r>
            <a:rPr lang="ja-JP" altLang="en-US" sz="1600" b="1" i="0" kern="1200">
              <a:latin typeface="Yu Gothic" panose="020B0400000000000000" pitchFamily="34" charset="-128"/>
              <a:ea typeface="Yu Gothic" panose="020B0400000000000000" pitchFamily="34" charset="-128"/>
            </a:rPr>
            <a:t>事業主の納付すべき労働保険料の額を決定する際の基礎とはならない</a:t>
          </a:r>
          <a:r>
            <a:rPr lang="ja-JP" altLang="en-US" sz="1600" b="0" i="0" kern="1200">
              <a:latin typeface="Yu Gothic Medium" panose="020B0400000000000000" pitchFamily="34" charset="-128"/>
              <a:ea typeface="Yu Gothic Medium" panose="020B0400000000000000" pitchFamily="34" charset="-128"/>
            </a:rPr>
            <a:t>ものと解するのが相当</a:t>
          </a:r>
          <a:endParaRPr kumimoji="1" lang="ja-JP" altLang="en-US" sz="1600" b="0" i="0" kern="1200">
            <a:latin typeface="Yu Gothic Medium" panose="020B0400000000000000" pitchFamily="34" charset="-128"/>
            <a:ea typeface="Yu Gothic Medium" panose="020B0400000000000000" pitchFamily="34" charset="-128"/>
          </a:endParaRPr>
        </a:p>
      </dsp:txBody>
      <dsp:txXfrm>
        <a:off x="0" y="956729"/>
        <a:ext cx="8126413" cy="3825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B8D84-07C7-4445-99FD-826755AEF85E}">
      <dsp:nvSpPr>
        <dsp:cNvPr id="0" name=""/>
        <dsp:cNvSpPr/>
      </dsp:nvSpPr>
      <dsp:spPr>
        <a:xfrm>
          <a:off x="0" y="24079"/>
          <a:ext cx="8126413"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kumimoji="1" lang="en-US" altLang="ja-JP" sz="2500" b="1" i="0" kern="1200" dirty="0">
              <a:latin typeface="Yu Gothic" panose="020B0400000000000000" pitchFamily="34" charset="-128"/>
              <a:ea typeface="Yu Gothic" panose="020B0400000000000000" pitchFamily="34" charset="-128"/>
            </a:rPr>
            <a:t>【</a:t>
          </a:r>
          <a:r>
            <a:rPr kumimoji="1" lang="ja-JP" altLang="en-US" sz="2500" b="1" i="0" kern="1200">
              <a:latin typeface="Yu Gothic" panose="020B0400000000000000" pitchFamily="34" charset="-128"/>
              <a:ea typeface="Yu Gothic" panose="020B0400000000000000" pitchFamily="34" charset="-128"/>
            </a:rPr>
            <a:t>最高裁（続き）</a:t>
          </a:r>
          <a:r>
            <a:rPr kumimoji="1" lang="en-US" altLang="ja-JP" sz="2500" b="1" i="0" kern="1200" dirty="0">
              <a:latin typeface="Yu Gothic" panose="020B0400000000000000" pitchFamily="34" charset="-128"/>
              <a:ea typeface="Yu Gothic" panose="020B0400000000000000" pitchFamily="34" charset="-128"/>
            </a:rPr>
            <a:t>】</a:t>
          </a:r>
          <a:endParaRPr kumimoji="1" lang="ja-JP" altLang="en-US" sz="2500" b="1" i="0" kern="1200">
            <a:latin typeface="Yu Gothic" panose="020B0400000000000000" pitchFamily="34" charset="-128"/>
            <a:ea typeface="Yu Gothic" panose="020B0400000000000000" pitchFamily="34" charset="-128"/>
          </a:endParaRPr>
        </a:p>
      </dsp:txBody>
      <dsp:txXfrm>
        <a:off x="37125" y="61204"/>
        <a:ext cx="8052163" cy="686250"/>
      </dsp:txXfrm>
    </dsp:sp>
    <dsp:sp modelId="{C2F4CB22-789C-1F47-B5F5-DA66E3708AA4}">
      <dsp:nvSpPr>
        <dsp:cNvPr id="0" name=""/>
        <dsp:cNvSpPr/>
      </dsp:nvSpPr>
      <dsp:spPr>
        <a:xfrm>
          <a:off x="0" y="784579"/>
          <a:ext cx="8126413" cy="403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1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ja-JP" altLang="en-US" sz="2000" b="1" i="0" kern="1200">
              <a:latin typeface="Yu Gothic Medium" panose="020B0400000000000000" pitchFamily="34" charset="-128"/>
              <a:ea typeface="Yu Gothic Medium" panose="020B0400000000000000" pitchFamily="34" charset="-128"/>
            </a:rPr>
            <a:t>労災支給処分に基づく労災保険給付の額</a:t>
          </a:r>
          <a:r>
            <a:rPr lang="ja-JP" altLang="en-US" sz="2000" b="0" i="0" kern="1200">
              <a:latin typeface="Yu Gothic Medium" panose="020B0400000000000000" pitchFamily="34" charset="-128"/>
              <a:ea typeface="Yu Gothic Medium" panose="020B0400000000000000" pitchFamily="34" charset="-128"/>
            </a:rPr>
            <a:t>が当然に</a:t>
          </a:r>
          <a:r>
            <a:rPr lang="ja-JP" altLang="en-US" sz="2000" b="1" i="0" kern="1200">
              <a:latin typeface="Yu Gothic Medium" panose="020B0400000000000000" pitchFamily="34" charset="-128"/>
              <a:ea typeface="Yu Gothic Medium" panose="020B0400000000000000" pitchFamily="34" charset="-128"/>
            </a:rPr>
            <a:t>労災保険料の決定に影響を及ぼすものではない</a:t>
          </a:r>
          <a:r>
            <a:rPr lang="ja-JP" altLang="en-US" sz="2000" b="0" i="0" kern="1200">
              <a:latin typeface="Yu Gothic Medium" panose="020B0400000000000000" pitchFamily="34" charset="-128"/>
              <a:ea typeface="Yu Gothic Medium" panose="020B0400000000000000" pitchFamily="34" charset="-128"/>
            </a:rPr>
            <a:t>。</a:t>
          </a:r>
          <a:br>
            <a:rPr lang="en-US" altLang="ja-JP" sz="2000" b="0" i="0" kern="1200" dirty="0">
              <a:latin typeface="Yu Gothic Medium" panose="020B0400000000000000" pitchFamily="34" charset="-128"/>
              <a:ea typeface="Yu Gothic Medium" panose="020B0400000000000000" pitchFamily="34" charset="-128"/>
            </a:rPr>
          </a:br>
          <a:r>
            <a:rPr lang="ja-JP" altLang="en-US" sz="2000" b="0" i="0" kern="1200">
              <a:latin typeface="Yu Gothic Medium" panose="020B0400000000000000" pitchFamily="34" charset="-128"/>
              <a:ea typeface="Yu Gothic Medium" panose="020B0400000000000000" pitchFamily="34" charset="-128"/>
            </a:rPr>
            <a:t>→したがって、特定事業の事業主は、上記</a:t>
          </a:r>
          <a:r>
            <a:rPr lang="ja-JP" altLang="en-US" sz="2000" b="0" i="0" kern="1200">
              <a:highlight>
                <a:srgbClr val="F1D4CC"/>
              </a:highlight>
              <a:latin typeface="Yu Gothic Medium" panose="020B0400000000000000" pitchFamily="34" charset="-128"/>
              <a:ea typeface="Yu Gothic Medium" panose="020B0400000000000000" pitchFamily="34" charset="-128"/>
            </a:rPr>
            <a:t>労災支給処分の取消訴訟の原告適格を有しない</a:t>
          </a:r>
          <a:r>
            <a:rPr lang="ja-JP" altLang="en-US" sz="2000" b="0" i="0" kern="1200">
              <a:latin typeface="Yu Gothic Medium" panose="020B0400000000000000" pitchFamily="34" charset="-128"/>
              <a:ea typeface="Yu Gothic Medium" panose="020B0400000000000000" pitchFamily="34" charset="-128"/>
            </a:rPr>
            <a:t>というべきである。</a:t>
          </a:r>
          <a:endParaRPr kumimoji="1" lang="ja-JP" altLang="en-US" sz="2000" b="0" i="0" kern="1200">
            <a:latin typeface="Yu Gothic Medium" panose="020B0400000000000000" pitchFamily="34" charset="-128"/>
            <a:ea typeface="Yu Gothic Medium" panose="020B0400000000000000" pitchFamily="34" charset="-128"/>
          </a:endParaRPr>
        </a:p>
        <a:p>
          <a:pPr marL="228600" lvl="1" indent="-228600" algn="l" defTabSz="889000">
            <a:lnSpc>
              <a:spcPct val="90000"/>
            </a:lnSpc>
            <a:spcBef>
              <a:spcPct val="0"/>
            </a:spcBef>
            <a:spcAft>
              <a:spcPct val="20000"/>
            </a:spcAft>
            <a:buChar char="•"/>
          </a:pPr>
          <a:r>
            <a:rPr lang="ja-JP" altLang="en-US" sz="2000" b="0" i="0" kern="1200">
              <a:latin typeface="Yu Gothic Medium" panose="020B0400000000000000" pitchFamily="34" charset="-128"/>
              <a:ea typeface="Yu Gothic Medium" panose="020B0400000000000000" pitchFamily="34" charset="-128"/>
            </a:rPr>
            <a:t>以上のように解したとしても、</a:t>
          </a:r>
          <a:r>
            <a:rPr lang="ja-JP" altLang="en-US" sz="2000" b="1" i="0" kern="1200">
              <a:latin typeface="Yu Gothic" panose="020B0400000000000000" pitchFamily="34" charset="-128"/>
              <a:ea typeface="Yu Gothic" panose="020B0400000000000000" pitchFamily="34" charset="-128"/>
            </a:rPr>
            <a:t>特定事業の事業主は、</a:t>
          </a:r>
          <a:r>
            <a:rPr lang="ja-JP" altLang="en-US" sz="2000" b="0" i="0" kern="1200">
              <a:latin typeface="Yu Gothic" panose="020B0400000000000000" pitchFamily="34" charset="-128"/>
              <a:ea typeface="Yu Gothic" panose="020B0400000000000000" pitchFamily="34" charset="-128"/>
            </a:rPr>
            <a:t>自己に対する</a:t>
          </a:r>
          <a:r>
            <a:rPr lang="ja-JP" altLang="en-US" sz="2000" b="1" i="0" kern="1200">
              <a:highlight>
                <a:srgbClr val="FFFF00"/>
              </a:highlight>
              <a:latin typeface="Yu Gothic" panose="020B0400000000000000" pitchFamily="34" charset="-128"/>
              <a:ea typeface="Yu Gothic" panose="020B0400000000000000" pitchFamily="34" charset="-128"/>
            </a:rPr>
            <a:t>保険料認定処分についての不服申立て</a:t>
          </a:r>
          <a:r>
            <a:rPr lang="ja-JP" altLang="en-US" sz="2000" b="1" i="0" kern="1200">
              <a:latin typeface="Yu Gothic" panose="020B0400000000000000" pitchFamily="34" charset="-128"/>
              <a:ea typeface="Yu Gothic" panose="020B0400000000000000" pitchFamily="34" charset="-128"/>
            </a:rPr>
            <a:t>又はその取消訴訟</a:t>
          </a:r>
          <a:r>
            <a:rPr lang="ja-JP" altLang="en-US" sz="2000" b="0" i="0" kern="1200">
              <a:latin typeface="Yu Gothic" panose="020B0400000000000000" pitchFamily="34" charset="-128"/>
              <a:ea typeface="Yu Gothic" panose="020B0400000000000000" pitchFamily="34" charset="-128"/>
            </a:rPr>
            <a:t>において、</a:t>
          </a:r>
          <a:r>
            <a:rPr lang="ja-JP" altLang="en-US" sz="2000" b="1" i="0" kern="1200">
              <a:latin typeface="Yu Gothic" panose="020B0400000000000000" pitchFamily="34" charset="-128"/>
              <a:ea typeface="Yu Gothic" panose="020B0400000000000000" pitchFamily="34" charset="-128"/>
            </a:rPr>
            <a:t>当該保険料認定処分自体の違法事由として、客観的に支給要件を満たさない労災保険給付の額が基礎とされたことにより労働保険料が増額されたことを主張することができる</a:t>
          </a:r>
          <a:r>
            <a:rPr lang="ja-JP" altLang="en-US" sz="2000" b="0" i="0" kern="1200">
              <a:latin typeface="Yu Gothic Medium" panose="020B0400000000000000" pitchFamily="34" charset="-128"/>
              <a:ea typeface="Yu Gothic Medium" panose="020B0400000000000000" pitchFamily="34" charset="-128"/>
            </a:rPr>
            <a:t>から、上記</a:t>
          </a:r>
          <a:r>
            <a:rPr lang="ja-JP" altLang="en-US" sz="2000" b="0" i="0" kern="1200">
              <a:highlight>
                <a:srgbClr val="F1D4CC"/>
              </a:highlight>
              <a:latin typeface="Yu Gothic Medium" panose="020B0400000000000000" pitchFamily="34" charset="-128"/>
              <a:ea typeface="Yu Gothic Medium" panose="020B0400000000000000" pitchFamily="34" charset="-128"/>
            </a:rPr>
            <a:t>事業主の手続保障</a:t>
          </a:r>
          <a:r>
            <a:rPr lang="ja-JP" altLang="en-US" sz="2000" b="0" i="0" kern="1200">
              <a:latin typeface="Yu Gothic Medium" panose="020B0400000000000000" pitchFamily="34" charset="-128"/>
              <a:ea typeface="Yu Gothic Medium" panose="020B0400000000000000" pitchFamily="34" charset="-128"/>
            </a:rPr>
            <a:t>に欠けるところはない。</a:t>
          </a:r>
          <a:endParaRPr kumimoji="1" lang="ja-JP" altLang="en-US" sz="2000" b="0" i="0" kern="1200">
            <a:latin typeface="Yu Gothic Medium" panose="020B0400000000000000" pitchFamily="34" charset="-128"/>
            <a:ea typeface="Yu Gothic Medium" panose="020B0400000000000000" pitchFamily="34" charset="-128"/>
          </a:endParaRPr>
        </a:p>
      </dsp:txBody>
      <dsp:txXfrm>
        <a:off x="0" y="784579"/>
        <a:ext cx="8126413" cy="4036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66BB2-6036-E440-A541-9B1EF5DD481F}">
      <dsp:nvSpPr>
        <dsp:cNvPr id="0" name=""/>
        <dsp:cNvSpPr/>
      </dsp:nvSpPr>
      <dsp:spPr>
        <a:xfrm>
          <a:off x="0" y="51854"/>
          <a:ext cx="8156326" cy="8351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b="1" i="0" kern="1200">
              <a:latin typeface="Yu Gothic" panose="020B0400000000000000" pitchFamily="34" charset="-128"/>
              <a:ea typeface="Yu Gothic" panose="020B0400000000000000" pitchFamily="34" charset="-128"/>
            </a:rPr>
            <a:t>ポイント（労災申請時の対応の重要性）</a:t>
          </a:r>
        </a:p>
      </dsp:txBody>
      <dsp:txXfrm>
        <a:off x="40766" y="92620"/>
        <a:ext cx="8074794" cy="753570"/>
      </dsp:txXfrm>
    </dsp:sp>
    <dsp:sp modelId="{1D4E1399-6CE9-6244-AA89-3D3E481F45DC}">
      <dsp:nvSpPr>
        <dsp:cNvPr id="0" name=""/>
        <dsp:cNvSpPr/>
      </dsp:nvSpPr>
      <dsp:spPr>
        <a:xfrm>
          <a:off x="0" y="938811"/>
          <a:ext cx="8156326" cy="330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963" tIns="25400" rIns="142240" bIns="25400" numCol="1" spcCol="1270" anchor="t" anchorCtr="0">
          <a:noAutofit/>
        </a:bodyPr>
        <a:lstStyle/>
        <a:p>
          <a:pPr marL="228600" lvl="1" indent="-228600" algn="l" defTabSz="889000">
            <a:lnSpc>
              <a:spcPct val="90000"/>
            </a:lnSpc>
            <a:spcBef>
              <a:spcPct val="0"/>
            </a:spcBef>
            <a:spcAft>
              <a:spcPct val="20000"/>
            </a:spcAft>
            <a:buChar char="•"/>
          </a:pPr>
          <a:r>
            <a:rPr kumimoji="1" lang="ja-JP" altLang="en-US" sz="2000" b="0" i="0" kern="1200">
              <a:latin typeface="Yu Gothic Medium" panose="020B0400000000000000" pitchFamily="34" charset="-128"/>
              <a:ea typeface="Yu Gothic Medium" panose="020B0400000000000000" pitchFamily="34" charset="-128"/>
            </a:rPr>
            <a:t>早期の段階から労災を積極的に争いたい事業主にとっては、今後、労働者からの</a:t>
          </a:r>
          <a:r>
            <a:rPr kumimoji="1" lang="ja-JP" altLang="en-US" sz="2000" b="1" i="0" kern="1200">
              <a:latin typeface="Yu Gothic Medium" panose="020B0400000000000000" pitchFamily="34" charset="-128"/>
              <a:ea typeface="Yu Gothic Medium" panose="020B0400000000000000" pitchFamily="34" charset="-128"/>
            </a:rPr>
            <a:t>労災申請段階での対応がよりいっそう重要</a:t>
          </a:r>
          <a:r>
            <a:rPr kumimoji="1" lang="ja-JP" altLang="en-US" sz="2000" b="0" i="0" kern="1200">
              <a:latin typeface="Yu Gothic Medium" panose="020B0400000000000000" pitchFamily="34" charset="-128"/>
              <a:ea typeface="Yu Gothic Medium" panose="020B0400000000000000" pitchFamily="34" charset="-128"/>
            </a:rPr>
            <a:t>となる。</a:t>
          </a:r>
        </a:p>
        <a:p>
          <a:pPr marL="228600" lvl="1" indent="-228600" algn="l" defTabSz="889000">
            <a:lnSpc>
              <a:spcPct val="90000"/>
            </a:lnSpc>
            <a:spcBef>
              <a:spcPct val="0"/>
            </a:spcBef>
            <a:spcAft>
              <a:spcPct val="20000"/>
            </a:spcAft>
            <a:buChar char="•"/>
          </a:pPr>
          <a:r>
            <a:rPr kumimoji="1" lang="ja-JP" altLang="en-US" sz="2000" b="0" i="0" kern="1200">
              <a:latin typeface="Yu Gothic Medium" panose="020B0400000000000000" pitchFamily="34" charset="-128"/>
              <a:ea typeface="Yu Gothic Medium" panose="020B0400000000000000" pitchFamily="34" charset="-128"/>
            </a:rPr>
            <a:t>また、</a:t>
          </a:r>
          <a:r>
            <a:rPr kumimoji="1" lang="ja-JP" altLang="en-US" sz="2000" b="1" i="0" kern="1200">
              <a:latin typeface="Yu Gothic Medium" panose="020B0400000000000000" pitchFamily="34" charset="-128"/>
              <a:ea typeface="Yu Gothic Medium" panose="020B0400000000000000" pitchFamily="34" charset="-128"/>
            </a:rPr>
            <a:t>メリット制の適用のない事業所</a:t>
          </a:r>
          <a:r>
            <a:rPr kumimoji="1" lang="ja-JP" altLang="en-US" sz="2000" b="0" i="0" kern="1200">
              <a:latin typeface="Yu Gothic Medium" panose="020B0400000000000000" pitchFamily="34" charset="-128"/>
              <a:ea typeface="Yu Gothic Medium" panose="020B0400000000000000" pitchFamily="34" charset="-128"/>
            </a:rPr>
            <a:t>においては、労災支給処分がされたとしても労災保険料の増額がない。このような事業所が労災認定を争いたい場合、そもそも労災保険料認定処分を争うことができないため、労災申請段階での対応が同様に重要となる。</a:t>
          </a:r>
        </a:p>
        <a:p>
          <a:pPr marL="228600" lvl="1" indent="-228600" algn="l" defTabSz="889000">
            <a:lnSpc>
              <a:spcPct val="90000"/>
            </a:lnSpc>
            <a:spcBef>
              <a:spcPct val="0"/>
            </a:spcBef>
            <a:spcAft>
              <a:spcPct val="20000"/>
            </a:spcAft>
            <a:buChar char="•"/>
          </a:pPr>
          <a:r>
            <a:rPr kumimoji="1" lang="ja-JP" altLang="en-US" sz="2000" b="0" i="0" kern="1200">
              <a:latin typeface="Yu Gothic Medium" panose="020B0400000000000000" pitchFamily="34" charset="-128"/>
              <a:ea typeface="Yu Gothic Medium" panose="020B0400000000000000" pitchFamily="34" charset="-128"/>
            </a:rPr>
            <a:t>労災申請時の対応として具体的には、</a:t>
          </a:r>
          <a:r>
            <a:rPr kumimoji="1" lang="ja-JP" altLang="en-US" sz="2000" b="0" i="0" kern="1200">
              <a:highlight>
                <a:srgbClr val="F1D4CC"/>
              </a:highlight>
              <a:latin typeface="Yu Gothic Medium" panose="020B0400000000000000" pitchFamily="34" charset="-128"/>
              <a:ea typeface="Yu Gothic Medium" panose="020B0400000000000000" pitchFamily="34" charset="-128"/>
            </a:rPr>
            <a:t>事業主証明を求められた場合の対応</a:t>
          </a:r>
          <a:r>
            <a:rPr kumimoji="1" lang="ja-JP" altLang="en-US" sz="2000" b="0" i="0" kern="1200">
              <a:latin typeface="Yu Gothic Medium" panose="020B0400000000000000" pitchFamily="34" charset="-128"/>
              <a:ea typeface="Yu Gothic Medium" panose="020B0400000000000000" pitchFamily="34" charset="-128"/>
            </a:rPr>
            <a:t>と</a:t>
          </a:r>
          <a:r>
            <a:rPr kumimoji="1" lang="ja-JP" altLang="en-US" sz="2000" b="0" i="0" kern="1200">
              <a:highlight>
                <a:srgbClr val="F1D4CC"/>
              </a:highlight>
              <a:latin typeface="Yu Gothic Medium" panose="020B0400000000000000" pitchFamily="34" charset="-128"/>
              <a:ea typeface="Yu Gothic Medium" panose="020B0400000000000000" pitchFamily="34" charset="-128"/>
            </a:rPr>
            <a:t>意見書制度の積極的活用</a:t>
          </a:r>
          <a:r>
            <a:rPr kumimoji="1" lang="ja-JP" altLang="en-US" sz="2000" b="0" i="0" kern="1200">
              <a:latin typeface="Yu Gothic Medium" panose="020B0400000000000000" pitchFamily="34" charset="-128"/>
              <a:ea typeface="Yu Gothic Medium" panose="020B0400000000000000" pitchFamily="34" charset="-128"/>
            </a:rPr>
            <a:t>がとりわけ重要となる。</a:t>
          </a:r>
        </a:p>
      </dsp:txBody>
      <dsp:txXfrm>
        <a:off x="0" y="938811"/>
        <a:ext cx="8156326" cy="3309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7CAF1-7EC3-A848-9A2D-0AA052BAFC5B}">
      <dsp:nvSpPr>
        <dsp:cNvPr id="0" name=""/>
        <dsp:cNvSpPr/>
      </dsp:nvSpPr>
      <dsp:spPr>
        <a:xfrm>
          <a:off x="0" y="0"/>
          <a:ext cx="8352606" cy="6051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a:t>本日の重要な点</a:t>
          </a:r>
        </a:p>
      </dsp:txBody>
      <dsp:txXfrm>
        <a:off x="29543" y="29543"/>
        <a:ext cx="8293520" cy="546101"/>
      </dsp:txXfrm>
    </dsp:sp>
    <dsp:sp modelId="{B057DC57-4409-5D40-BDBD-F2B32D6D8BA5}">
      <dsp:nvSpPr>
        <dsp:cNvPr id="0" name=""/>
        <dsp:cNvSpPr/>
      </dsp:nvSpPr>
      <dsp:spPr>
        <a:xfrm>
          <a:off x="0" y="639676"/>
          <a:ext cx="8352606" cy="376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195" tIns="25400" rIns="142240" bIns="25400" numCol="1" spcCol="1270" anchor="t" anchorCtr="0">
          <a:noAutofit/>
        </a:bodyPr>
        <a:lstStyle/>
        <a:p>
          <a:pPr marL="228600" lvl="1" indent="-228600" algn="l" defTabSz="889000">
            <a:lnSpc>
              <a:spcPct val="90000"/>
            </a:lnSpc>
            <a:spcBef>
              <a:spcPct val="0"/>
            </a:spcBef>
            <a:spcAft>
              <a:spcPct val="20000"/>
            </a:spcAft>
            <a:buChar char="•"/>
          </a:pPr>
          <a:r>
            <a:rPr kumimoji="1" lang="ja-JP" altLang="en-US" sz="2000" kern="1200"/>
            <a:t>労災隠しをしてはいけないというのは言うまでもないが、安易に事業主証明に応じることも問題</a:t>
          </a:r>
        </a:p>
        <a:p>
          <a:pPr marL="228600" lvl="1" indent="-228600" algn="l" defTabSz="889000">
            <a:lnSpc>
              <a:spcPct val="90000"/>
            </a:lnSpc>
            <a:spcBef>
              <a:spcPct val="0"/>
            </a:spcBef>
            <a:spcAft>
              <a:spcPct val="20000"/>
            </a:spcAft>
            <a:buChar char="•"/>
          </a:pPr>
          <a:r>
            <a:rPr kumimoji="1" lang="ja-JP" altLang="en-US" sz="2000" kern="1200"/>
            <a:t>会社として何が事実であり、何が認識と違うか整理をすることが重要</a:t>
          </a:r>
        </a:p>
        <a:p>
          <a:pPr marL="228600" lvl="1" indent="-228600" algn="l" defTabSz="889000">
            <a:lnSpc>
              <a:spcPct val="90000"/>
            </a:lnSpc>
            <a:spcBef>
              <a:spcPct val="0"/>
            </a:spcBef>
            <a:spcAft>
              <a:spcPct val="20000"/>
            </a:spcAft>
            <a:buChar char="•"/>
          </a:pPr>
          <a:r>
            <a:rPr kumimoji="1" lang="ja-JP" altLang="en-US" sz="2000" kern="1200"/>
            <a:t>使用者意見書は労災認定を争う際に使用者が最も注力をするべき点</a:t>
          </a:r>
        </a:p>
        <a:p>
          <a:pPr marL="228600" lvl="1" indent="-228600" algn="l" defTabSz="889000">
            <a:lnSpc>
              <a:spcPct val="90000"/>
            </a:lnSpc>
            <a:spcBef>
              <a:spcPct val="0"/>
            </a:spcBef>
            <a:spcAft>
              <a:spcPct val="20000"/>
            </a:spcAft>
            <a:buChar char="•"/>
          </a:pPr>
          <a:r>
            <a:rPr kumimoji="1" lang="ja-JP" altLang="en-US" sz="2000" kern="1200"/>
            <a:t>会社の状況を監督官は知らない。まずはどのような会社かイメージをもってもらう。</a:t>
          </a:r>
        </a:p>
        <a:p>
          <a:pPr marL="228600" lvl="1" indent="-228600" algn="l" defTabSz="889000">
            <a:lnSpc>
              <a:spcPct val="90000"/>
            </a:lnSpc>
            <a:spcBef>
              <a:spcPct val="0"/>
            </a:spcBef>
            <a:spcAft>
              <a:spcPct val="20000"/>
            </a:spcAft>
            <a:buChar char="•"/>
          </a:pPr>
          <a:r>
            <a:rPr kumimoji="1" lang="ja-JP" altLang="en-US" sz="2000" kern="1200"/>
            <a:t>労働者の業務内容、既往歴も会社から積極的に主張する</a:t>
          </a:r>
        </a:p>
        <a:p>
          <a:pPr marL="228600" lvl="1" indent="-228600" algn="l" defTabSz="889000">
            <a:lnSpc>
              <a:spcPct val="90000"/>
            </a:lnSpc>
            <a:spcBef>
              <a:spcPct val="0"/>
            </a:spcBef>
            <a:spcAft>
              <a:spcPct val="20000"/>
            </a:spcAft>
            <a:buChar char="•"/>
          </a:pPr>
          <a:r>
            <a:rPr kumimoji="1" lang="ja-JP" altLang="en-US" sz="2000" kern="1200" dirty="0"/>
            <a:t>主張内容は別表に沿う具体的なエピソードについて、資料を引用して説明する。</a:t>
          </a:r>
        </a:p>
        <a:p>
          <a:pPr marL="228600" lvl="1" indent="-228600" algn="l" defTabSz="889000">
            <a:lnSpc>
              <a:spcPct val="90000"/>
            </a:lnSpc>
            <a:spcBef>
              <a:spcPct val="0"/>
            </a:spcBef>
            <a:spcAft>
              <a:spcPct val="20000"/>
            </a:spcAft>
            <a:buChar char="•"/>
          </a:pPr>
          <a:r>
            <a:rPr kumimoji="1" lang="ja-JP" altLang="en-US" sz="2000" kern="1200"/>
            <a:t>会社、社労士、弁護士等が使用者意見書の作成に向けた積極的な対応が必要になる（その前提として労災認定基準を理解する）</a:t>
          </a:r>
        </a:p>
      </dsp:txBody>
      <dsp:txXfrm>
        <a:off x="0" y="639676"/>
        <a:ext cx="8352606" cy="3767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29" tIns="45714" rIns="91429" bIns="45714"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4" y="0"/>
            <a:ext cx="2918831" cy="493316"/>
          </a:xfrm>
          <a:prstGeom prst="rect">
            <a:avLst/>
          </a:prstGeom>
        </p:spPr>
        <p:txBody>
          <a:bodyPr vert="horz" lIns="91429" tIns="45714" rIns="91429" bIns="45714" rtlCol="0"/>
          <a:lstStyle>
            <a:lvl1pPr algn="r">
              <a:defRPr sz="1200"/>
            </a:lvl1pPr>
          </a:lstStyle>
          <a:p>
            <a:fld id="{40DE13B6-C72E-4820-921A-47239724B3C0}" type="datetimeFigureOut">
              <a:rPr kumimoji="1" lang="ja-JP" altLang="en-US" smtClean="0"/>
              <a:pPr/>
              <a:t>2024/10/22</a:t>
            </a:fld>
            <a:endParaRPr kumimoji="1"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29" tIns="45714" rIns="91429" bIns="45714"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4" y="9371285"/>
            <a:ext cx="2918831" cy="493316"/>
          </a:xfrm>
          <a:prstGeom prst="rect">
            <a:avLst/>
          </a:prstGeom>
        </p:spPr>
        <p:txBody>
          <a:bodyPr vert="horz" lIns="91429" tIns="45714" rIns="91429" bIns="45714" rtlCol="0" anchor="b"/>
          <a:lstStyle>
            <a:lvl1pPr algn="r">
              <a:defRPr sz="1200"/>
            </a:lvl1pPr>
          </a:lstStyle>
          <a:p>
            <a:fld id="{739FAE96-7875-4138-9287-5735ADEB45A4}" type="slidenum">
              <a:rPr kumimoji="1" lang="ja-JP" altLang="en-US" smtClean="0"/>
              <a:pPr/>
              <a:t>‹#›</a:t>
            </a:fld>
            <a:endParaRPr kumimoji="1" lang="ja-JP" altLang="en-US"/>
          </a:p>
        </p:txBody>
      </p:sp>
    </p:spTree>
    <p:extLst>
      <p:ext uri="{BB962C8B-B14F-4D97-AF65-F5344CB8AC3E}">
        <p14:creationId xmlns:p14="http://schemas.microsoft.com/office/powerpoint/2010/main" val="1771113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29" tIns="45714" rIns="91429" bIns="45714"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4" y="0"/>
            <a:ext cx="2918831" cy="493316"/>
          </a:xfrm>
          <a:prstGeom prst="rect">
            <a:avLst/>
          </a:prstGeom>
        </p:spPr>
        <p:txBody>
          <a:bodyPr vert="horz" lIns="91429" tIns="45714" rIns="91429" bIns="45714" rtlCol="0"/>
          <a:lstStyle>
            <a:lvl1pPr algn="r">
              <a:defRPr sz="1200"/>
            </a:lvl1pPr>
          </a:lstStyle>
          <a:p>
            <a:fld id="{9D6A3366-D7F1-4B1F-9BD7-84E9EB148DB1}" type="datetimeFigureOut">
              <a:rPr kumimoji="1" lang="ja-JP" altLang="en-US" smtClean="0"/>
              <a:pPr/>
              <a:t>2024/10/22</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29" tIns="45714" rIns="91429" bIns="45714" rtlCol="0" anchor="ctr"/>
          <a:lstStyle/>
          <a:p>
            <a:endParaRPr lang="ja-JP" altLang="en-US"/>
          </a:p>
        </p:txBody>
      </p:sp>
      <p:sp>
        <p:nvSpPr>
          <p:cNvPr id="5" name="ノート プレースホルダ 4"/>
          <p:cNvSpPr>
            <a:spLocks noGrp="1"/>
          </p:cNvSpPr>
          <p:nvPr>
            <p:ph type="body" sz="quarter" idx="3"/>
          </p:nvPr>
        </p:nvSpPr>
        <p:spPr>
          <a:xfrm>
            <a:off x="673577" y="4686500"/>
            <a:ext cx="5388610" cy="4439841"/>
          </a:xfrm>
          <a:prstGeom prst="rect">
            <a:avLst/>
          </a:prstGeom>
        </p:spPr>
        <p:txBody>
          <a:bodyPr vert="horz" lIns="91429" tIns="45714" rIns="91429" bIns="4571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29" tIns="45714" rIns="91429" bIns="4571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4" y="9371285"/>
            <a:ext cx="2918831" cy="493316"/>
          </a:xfrm>
          <a:prstGeom prst="rect">
            <a:avLst/>
          </a:prstGeom>
        </p:spPr>
        <p:txBody>
          <a:bodyPr vert="horz" lIns="91429" tIns="45714" rIns="91429" bIns="45714" rtlCol="0" anchor="b"/>
          <a:lstStyle>
            <a:lvl1pPr algn="r">
              <a:defRPr sz="1200"/>
            </a:lvl1pPr>
          </a:lstStyle>
          <a:p>
            <a:fld id="{3F097D93-FE00-4BDB-A598-4747B2D5A441}" type="slidenum">
              <a:rPr kumimoji="1" lang="ja-JP" altLang="en-US" smtClean="0"/>
              <a:pPr/>
              <a:t>‹#›</a:t>
            </a:fld>
            <a:endParaRPr kumimoji="1" lang="ja-JP" altLang="en-US"/>
          </a:p>
        </p:txBody>
      </p:sp>
    </p:spTree>
    <p:extLst>
      <p:ext uri="{BB962C8B-B14F-4D97-AF65-F5344CB8AC3E}">
        <p14:creationId xmlns:p14="http://schemas.microsoft.com/office/powerpoint/2010/main" val="31130783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6</a:t>
            </a:fld>
            <a:endParaRPr kumimoji="1" lang="ja-JP" altLang="en-US"/>
          </a:p>
        </p:txBody>
      </p:sp>
    </p:spTree>
    <p:extLst>
      <p:ext uri="{BB962C8B-B14F-4D97-AF65-F5344CB8AC3E}">
        <p14:creationId xmlns:p14="http://schemas.microsoft.com/office/powerpoint/2010/main" val="173578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9</a:t>
            </a:fld>
            <a:endParaRPr kumimoji="1" lang="ja-JP" altLang="en-US"/>
          </a:p>
        </p:txBody>
      </p:sp>
    </p:spTree>
    <p:extLst>
      <p:ext uri="{BB962C8B-B14F-4D97-AF65-F5344CB8AC3E}">
        <p14:creationId xmlns:p14="http://schemas.microsoft.com/office/powerpoint/2010/main" val="2004511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F097D93-FE00-4BDB-A598-4747B2D5A441}" type="slidenum">
              <a:rPr kumimoji="1" lang="ja-JP" altLang="en-US" smtClean="0"/>
              <a:pPr/>
              <a:t>10</a:t>
            </a:fld>
            <a:endParaRPr kumimoji="1" lang="ja-JP" altLang="en-US"/>
          </a:p>
        </p:txBody>
      </p:sp>
    </p:spTree>
    <p:extLst>
      <p:ext uri="{BB962C8B-B14F-4D97-AF65-F5344CB8AC3E}">
        <p14:creationId xmlns:p14="http://schemas.microsoft.com/office/powerpoint/2010/main" val="273048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54372" y="6520259"/>
            <a:ext cx="2133600" cy="365125"/>
          </a:xfrm>
        </p:spPr>
        <p:txBody>
          <a:bodyPr/>
          <a:lstStyle>
            <a:lvl1pPr>
              <a:defRPr sz="1800"/>
            </a:lvl1pPr>
          </a:lstStyle>
          <a:p>
            <a:fld id="{BDA2D046-B607-43BB-B132-AC43F89BD165}"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1_タイトルとコンテンツ">
    <p:spTree>
      <p:nvGrpSpPr>
        <p:cNvPr id="1" name="Shape 18"/>
        <p:cNvGrpSpPr/>
        <p:nvPr/>
      </p:nvGrpSpPr>
      <p:grpSpPr>
        <a:xfrm>
          <a:off x="0" y="0"/>
          <a:ext cx="0" cy="0"/>
          <a:chOff x="0" y="0"/>
          <a:chExt cx="0" cy="0"/>
        </a:xfrm>
      </p:grpSpPr>
      <p:sp>
        <p:nvSpPr>
          <p:cNvPr id="19" name="Google Shape;19;p89"/>
          <p:cNvSpPr txBox="1">
            <a:spLocks noGrp="1"/>
          </p:cNvSpPr>
          <p:nvPr>
            <p:ph type="title"/>
          </p:nvPr>
        </p:nvSpPr>
        <p:spPr>
          <a:xfrm>
            <a:off x="508000" y="425450"/>
            <a:ext cx="8126413" cy="3905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9"/>
          <p:cNvSpPr txBox="1">
            <a:spLocks noGrp="1"/>
          </p:cNvSpPr>
          <p:nvPr>
            <p:ph type="body" idx="1"/>
          </p:nvPr>
        </p:nvSpPr>
        <p:spPr>
          <a:xfrm>
            <a:off x="628650" y="1403350"/>
            <a:ext cx="7886700" cy="4351338"/>
          </a:xfrm>
          <a:prstGeom prst="rect">
            <a:avLst/>
          </a:prstGeom>
          <a:noFill/>
          <a:ln>
            <a:noFill/>
          </a:ln>
        </p:spPr>
        <p:txBody>
          <a:bodyPr spcFirstLastPara="1" wrap="square" lIns="91425" tIns="45700" rIns="91425" bIns="45700" anchor="t" anchorCtr="0">
            <a:noAutofit/>
          </a:bodyPr>
          <a:lstStyle>
            <a:lvl1pPr marL="457200" lvl="0" indent="-228600" algn="l">
              <a:spcBef>
                <a:spcPts val="340"/>
              </a:spcBef>
              <a:spcAft>
                <a:spcPts val="0"/>
              </a:spcAft>
              <a:buSzPts val="1400"/>
              <a:buNone/>
              <a:defRPr b="0"/>
            </a:lvl1pPr>
            <a:lvl2pPr marL="914400" lvl="1" indent="-228600" algn="l">
              <a:spcBef>
                <a:spcPts val="320"/>
              </a:spcBef>
              <a:spcAft>
                <a:spcPts val="0"/>
              </a:spcAft>
              <a:buSzPts val="1400"/>
              <a:buNone/>
              <a:defRPr b="0"/>
            </a:lvl2pPr>
            <a:lvl3pPr marL="1371600" lvl="2" indent="-228600" algn="l">
              <a:spcBef>
                <a:spcPts val="280"/>
              </a:spcBef>
              <a:spcAft>
                <a:spcPts val="0"/>
              </a:spcAft>
              <a:buSzPts val="1400"/>
              <a:buNone/>
              <a:defRPr b="0"/>
            </a:lvl3pPr>
            <a:lvl4pPr marL="1828800" lvl="3" indent="-228600" algn="l">
              <a:spcBef>
                <a:spcPts val="240"/>
              </a:spcBef>
              <a:spcAft>
                <a:spcPts val="0"/>
              </a:spcAft>
              <a:buSzPts val="1400"/>
              <a:buNone/>
              <a:defRPr b="0"/>
            </a:lvl4pPr>
            <a:lvl5pPr marL="2286000" lvl="4" indent="-228600" algn="l">
              <a:spcBef>
                <a:spcPts val="240"/>
              </a:spcBef>
              <a:spcAft>
                <a:spcPts val="0"/>
              </a:spcAft>
              <a:buSzPts val="1400"/>
              <a:buNone/>
              <a:defRPr b="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89"/>
          <p:cNvSpPr txBox="1">
            <a:spLocks noGrp="1"/>
          </p:cNvSpPr>
          <p:nvPr>
            <p:ph type="dt" idx="10"/>
          </p:nvPr>
        </p:nvSpPr>
        <p:spPr>
          <a:xfrm>
            <a:off x="0" y="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22" name="Google Shape;22;p89"/>
          <p:cNvSpPr txBox="1">
            <a:spLocks noGrp="1"/>
          </p:cNvSpPr>
          <p:nvPr>
            <p:ph type="ftr" idx="11"/>
          </p:nvPr>
        </p:nvSpPr>
        <p:spPr>
          <a:xfrm>
            <a:off x="0" y="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89"/>
          <p:cNvSpPr txBox="1">
            <a:spLocks noGrp="1"/>
          </p:cNvSpPr>
          <p:nvPr>
            <p:ph type="sldNum" idx="12"/>
          </p:nvPr>
        </p:nvSpPr>
        <p:spPr>
          <a:xfrm>
            <a:off x="8551863" y="6497638"/>
            <a:ext cx="268287" cy="19685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1000" b="0" i="0" u="none" strike="noStrike" cap="none">
                <a:solidFill>
                  <a:srgbClr val="000000"/>
                </a:solidFill>
                <a:latin typeface="Meiryo"/>
                <a:ea typeface="Meiryo"/>
                <a:cs typeface="Meiryo"/>
                <a:sym typeface="Meiryo"/>
              </a:defRPr>
            </a:lvl1pPr>
            <a:lvl2pPr marL="0" marR="0" lvl="1" indent="0" algn="r">
              <a:spcBef>
                <a:spcPts val="0"/>
              </a:spcBef>
              <a:spcAft>
                <a:spcPts val="0"/>
              </a:spcAft>
              <a:buNone/>
              <a:defRPr sz="1000" b="0" i="0" u="none" strike="noStrike" cap="none">
                <a:solidFill>
                  <a:srgbClr val="000000"/>
                </a:solidFill>
                <a:latin typeface="Meiryo"/>
                <a:ea typeface="Meiryo"/>
                <a:cs typeface="Meiryo"/>
                <a:sym typeface="Meiryo"/>
              </a:defRPr>
            </a:lvl2pPr>
            <a:lvl3pPr marL="0" marR="0" lvl="2" indent="0" algn="r">
              <a:spcBef>
                <a:spcPts val="0"/>
              </a:spcBef>
              <a:spcAft>
                <a:spcPts val="0"/>
              </a:spcAft>
              <a:buNone/>
              <a:defRPr sz="1000" b="0" i="0" u="none" strike="noStrike" cap="none">
                <a:solidFill>
                  <a:srgbClr val="000000"/>
                </a:solidFill>
                <a:latin typeface="Meiryo"/>
                <a:ea typeface="Meiryo"/>
                <a:cs typeface="Meiryo"/>
                <a:sym typeface="Meiryo"/>
              </a:defRPr>
            </a:lvl3pPr>
            <a:lvl4pPr marL="0" marR="0" lvl="3" indent="0" algn="r">
              <a:spcBef>
                <a:spcPts val="0"/>
              </a:spcBef>
              <a:spcAft>
                <a:spcPts val="0"/>
              </a:spcAft>
              <a:buNone/>
              <a:defRPr sz="1000" b="0" i="0" u="none" strike="noStrike" cap="none">
                <a:solidFill>
                  <a:srgbClr val="000000"/>
                </a:solidFill>
                <a:latin typeface="Meiryo"/>
                <a:ea typeface="Meiryo"/>
                <a:cs typeface="Meiryo"/>
                <a:sym typeface="Meiryo"/>
              </a:defRPr>
            </a:lvl4pPr>
            <a:lvl5pPr marL="0" marR="0" lvl="4" indent="0" algn="r">
              <a:spcBef>
                <a:spcPts val="0"/>
              </a:spcBef>
              <a:spcAft>
                <a:spcPts val="0"/>
              </a:spcAft>
              <a:buNone/>
              <a:defRPr sz="1000" b="0" i="0" u="none" strike="noStrike" cap="none">
                <a:solidFill>
                  <a:srgbClr val="000000"/>
                </a:solidFill>
                <a:latin typeface="Meiryo"/>
                <a:ea typeface="Meiryo"/>
                <a:cs typeface="Meiryo"/>
                <a:sym typeface="Meiryo"/>
              </a:defRPr>
            </a:lvl5pPr>
            <a:lvl6pPr marL="0" marR="0" lvl="5" indent="0" algn="r">
              <a:spcBef>
                <a:spcPts val="0"/>
              </a:spcBef>
              <a:spcAft>
                <a:spcPts val="0"/>
              </a:spcAft>
              <a:buNone/>
              <a:defRPr sz="1000" b="0" i="0" u="none" strike="noStrike" cap="none">
                <a:solidFill>
                  <a:srgbClr val="000000"/>
                </a:solidFill>
                <a:latin typeface="Meiryo"/>
                <a:ea typeface="Meiryo"/>
                <a:cs typeface="Meiryo"/>
                <a:sym typeface="Meiryo"/>
              </a:defRPr>
            </a:lvl6pPr>
            <a:lvl7pPr marL="0" marR="0" lvl="6" indent="0" algn="r">
              <a:spcBef>
                <a:spcPts val="0"/>
              </a:spcBef>
              <a:spcAft>
                <a:spcPts val="0"/>
              </a:spcAft>
              <a:buNone/>
              <a:defRPr sz="1000" b="0" i="0" u="none" strike="noStrike" cap="none">
                <a:solidFill>
                  <a:srgbClr val="000000"/>
                </a:solidFill>
                <a:latin typeface="Meiryo"/>
                <a:ea typeface="Meiryo"/>
                <a:cs typeface="Meiryo"/>
                <a:sym typeface="Meiryo"/>
              </a:defRPr>
            </a:lvl7pPr>
            <a:lvl8pPr marL="0" marR="0" lvl="7" indent="0" algn="r">
              <a:spcBef>
                <a:spcPts val="0"/>
              </a:spcBef>
              <a:spcAft>
                <a:spcPts val="0"/>
              </a:spcAft>
              <a:buNone/>
              <a:defRPr sz="1000" b="0" i="0" u="none" strike="noStrike" cap="none">
                <a:solidFill>
                  <a:srgbClr val="000000"/>
                </a:solidFill>
                <a:latin typeface="Meiryo"/>
                <a:ea typeface="Meiryo"/>
                <a:cs typeface="Meiryo"/>
                <a:sym typeface="Meiryo"/>
              </a:defRPr>
            </a:lvl8pPr>
            <a:lvl9pPr marL="0" marR="0" lvl="8" indent="0" algn="r">
              <a:spcBef>
                <a:spcPts val="0"/>
              </a:spcBef>
              <a:spcAft>
                <a:spcPts val="0"/>
              </a:spcAft>
              <a:buNone/>
              <a:defRPr sz="1000" b="0" i="0" u="none" strike="noStrike" cap="none">
                <a:solidFill>
                  <a:srgbClr val="000000"/>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372869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userDrawn="1">
  <p:cSld name="1_タイトルとコンテンツ">
    <p:spTree>
      <p:nvGrpSpPr>
        <p:cNvPr id="1" name="Shape 18"/>
        <p:cNvGrpSpPr/>
        <p:nvPr/>
      </p:nvGrpSpPr>
      <p:grpSpPr>
        <a:xfrm>
          <a:off x="0" y="0"/>
          <a:ext cx="0" cy="0"/>
          <a:chOff x="0" y="0"/>
          <a:chExt cx="0" cy="0"/>
        </a:xfrm>
      </p:grpSpPr>
      <p:sp>
        <p:nvSpPr>
          <p:cNvPr id="23" name="Google Shape;23;p89"/>
          <p:cNvSpPr txBox="1">
            <a:spLocks noGrp="1"/>
          </p:cNvSpPr>
          <p:nvPr>
            <p:ph type="sldNum" idx="12"/>
          </p:nvPr>
        </p:nvSpPr>
        <p:spPr>
          <a:xfrm>
            <a:off x="8551863" y="6497638"/>
            <a:ext cx="268287" cy="19685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1000" b="0" i="0" u="none" strike="noStrike" cap="none">
                <a:solidFill>
                  <a:srgbClr val="000000"/>
                </a:solidFill>
                <a:latin typeface="Meiryo"/>
                <a:ea typeface="Meiryo"/>
                <a:cs typeface="Meiryo"/>
                <a:sym typeface="Meiryo"/>
              </a:defRPr>
            </a:lvl1pPr>
            <a:lvl2pPr marL="0" marR="0" lvl="1" indent="0" algn="r">
              <a:spcBef>
                <a:spcPts val="0"/>
              </a:spcBef>
              <a:spcAft>
                <a:spcPts val="0"/>
              </a:spcAft>
              <a:buNone/>
              <a:defRPr sz="1000" b="0" i="0" u="none" strike="noStrike" cap="none">
                <a:solidFill>
                  <a:srgbClr val="000000"/>
                </a:solidFill>
                <a:latin typeface="Meiryo"/>
                <a:ea typeface="Meiryo"/>
                <a:cs typeface="Meiryo"/>
                <a:sym typeface="Meiryo"/>
              </a:defRPr>
            </a:lvl2pPr>
            <a:lvl3pPr marL="0" marR="0" lvl="2" indent="0" algn="r">
              <a:spcBef>
                <a:spcPts val="0"/>
              </a:spcBef>
              <a:spcAft>
                <a:spcPts val="0"/>
              </a:spcAft>
              <a:buNone/>
              <a:defRPr sz="1000" b="0" i="0" u="none" strike="noStrike" cap="none">
                <a:solidFill>
                  <a:srgbClr val="000000"/>
                </a:solidFill>
                <a:latin typeface="Meiryo"/>
                <a:ea typeface="Meiryo"/>
                <a:cs typeface="Meiryo"/>
                <a:sym typeface="Meiryo"/>
              </a:defRPr>
            </a:lvl3pPr>
            <a:lvl4pPr marL="0" marR="0" lvl="3" indent="0" algn="r">
              <a:spcBef>
                <a:spcPts val="0"/>
              </a:spcBef>
              <a:spcAft>
                <a:spcPts val="0"/>
              </a:spcAft>
              <a:buNone/>
              <a:defRPr sz="1000" b="0" i="0" u="none" strike="noStrike" cap="none">
                <a:solidFill>
                  <a:srgbClr val="000000"/>
                </a:solidFill>
                <a:latin typeface="Meiryo"/>
                <a:ea typeface="Meiryo"/>
                <a:cs typeface="Meiryo"/>
                <a:sym typeface="Meiryo"/>
              </a:defRPr>
            </a:lvl4pPr>
            <a:lvl5pPr marL="0" marR="0" lvl="4" indent="0" algn="r">
              <a:spcBef>
                <a:spcPts val="0"/>
              </a:spcBef>
              <a:spcAft>
                <a:spcPts val="0"/>
              </a:spcAft>
              <a:buNone/>
              <a:defRPr sz="1000" b="0" i="0" u="none" strike="noStrike" cap="none">
                <a:solidFill>
                  <a:srgbClr val="000000"/>
                </a:solidFill>
                <a:latin typeface="Meiryo"/>
                <a:ea typeface="Meiryo"/>
                <a:cs typeface="Meiryo"/>
                <a:sym typeface="Meiryo"/>
              </a:defRPr>
            </a:lvl5pPr>
            <a:lvl6pPr marL="0" marR="0" lvl="5" indent="0" algn="r">
              <a:spcBef>
                <a:spcPts val="0"/>
              </a:spcBef>
              <a:spcAft>
                <a:spcPts val="0"/>
              </a:spcAft>
              <a:buNone/>
              <a:defRPr sz="1000" b="0" i="0" u="none" strike="noStrike" cap="none">
                <a:solidFill>
                  <a:srgbClr val="000000"/>
                </a:solidFill>
                <a:latin typeface="Meiryo"/>
                <a:ea typeface="Meiryo"/>
                <a:cs typeface="Meiryo"/>
                <a:sym typeface="Meiryo"/>
              </a:defRPr>
            </a:lvl6pPr>
            <a:lvl7pPr marL="0" marR="0" lvl="6" indent="0" algn="r">
              <a:spcBef>
                <a:spcPts val="0"/>
              </a:spcBef>
              <a:spcAft>
                <a:spcPts val="0"/>
              </a:spcAft>
              <a:buNone/>
              <a:defRPr sz="1000" b="0" i="0" u="none" strike="noStrike" cap="none">
                <a:solidFill>
                  <a:srgbClr val="000000"/>
                </a:solidFill>
                <a:latin typeface="Meiryo"/>
                <a:ea typeface="Meiryo"/>
                <a:cs typeface="Meiryo"/>
                <a:sym typeface="Meiryo"/>
              </a:defRPr>
            </a:lvl7pPr>
            <a:lvl8pPr marL="0" marR="0" lvl="7" indent="0" algn="r">
              <a:spcBef>
                <a:spcPts val="0"/>
              </a:spcBef>
              <a:spcAft>
                <a:spcPts val="0"/>
              </a:spcAft>
              <a:buNone/>
              <a:defRPr sz="1000" b="0" i="0" u="none" strike="noStrike" cap="none">
                <a:solidFill>
                  <a:srgbClr val="000000"/>
                </a:solidFill>
                <a:latin typeface="Meiryo"/>
                <a:ea typeface="Meiryo"/>
                <a:cs typeface="Meiryo"/>
                <a:sym typeface="Meiryo"/>
              </a:defRPr>
            </a:lvl8pPr>
            <a:lvl9pPr marL="0" marR="0" lvl="8" indent="0" algn="r">
              <a:spcBef>
                <a:spcPts val="0"/>
              </a:spcBef>
              <a:spcAft>
                <a:spcPts val="0"/>
              </a:spcAft>
              <a:buNone/>
              <a:defRPr sz="1000" b="0" i="0" u="none" strike="noStrike" cap="none">
                <a:solidFill>
                  <a:srgbClr val="000000"/>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36308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正方形/長方形 6"/>
          <p:cNvSpPr/>
          <p:nvPr/>
        </p:nvSpPr>
        <p:spPr>
          <a:xfrm>
            <a:off x="-32" y="6586340"/>
            <a:ext cx="9144000" cy="285728"/>
          </a:xfrm>
          <a:prstGeom prst="rect">
            <a:avLst/>
          </a:prstGeom>
          <a:solidFill>
            <a:srgbClr val="0070C0"/>
          </a:solidFill>
          <a:ln>
            <a:solidFill>
              <a:srgbClr val="3E62AD"/>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gn="l">
              <a:defRPr/>
            </a:pPr>
            <a:r>
              <a:rPr kumimoji="1" lang="en-US" altLang="ja-JP" sz="1000" b="0" i="0" u="none" strike="noStrike" kern="1200" cap="none" spc="0" normalizeH="0" baseline="0" noProof="0">
                <a:ln>
                  <a:noFill/>
                </a:ln>
                <a:solidFill>
                  <a:prstClr val="white"/>
                </a:solidFill>
                <a:effectLst/>
                <a:uLnTx/>
                <a:uFillTx/>
                <a:latin typeface="+mj-ea"/>
                <a:ea typeface="+mj-ea"/>
                <a:cs typeface="+mn-cs"/>
              </a:rPr>
              <a:t>Copyright 2024 </a:t>
            </a:r>
            <a:r>
              <a:rPr kumimoji="1" lang="en-US" altLang="ja-JP" sz="1000" b="0" i="0" u="none" strike="noStrike" kern="1200" cap="none" spc="0" normalizeH="0" baseline="0" noProof="0" err="1">
                <a:ln>
                  <a:noFill/>
                </a:ln>
                <a:solidFill>
                  <a:prstClr val="white"/>
                </a:solidFill>
                <a:effectLst/>
                <a:uLnTx/>
                <a:uFillTx/>
                <a:latin typeface="+mj-ea"/>
                <a:ea typeface="+mj-ea"/>
                <a:cs typeface="+mn-cs"/>
              </a:rPr>
              <a:t>Kakitsubata</a:t>
            </a:r>
            <a:r>
              <a:rPr kumimoji="1" lang="en-US" altLang="ja-JP" sz="1000" b="0" i="0" u="none" strike="noStrike" kern="1200" cap="none" spc="0" normalizeH="0" baseline="0" noProof="0">
                <a:ln>
                  <a:noFill/>
                </a:ln>
                <a:solidFill>
                  <a:prstClr val="white"/>
                </a:solidFill>
                <a:effectLst/>
                <a:uLnTx/>
                <a:uFillTx/>
                <a:latin typeface="+mj-ea"/>
                <a:ea typeface="+mj-ea"/>
                <a:cs typeface="+mn-cs"/>
              </a:rPr>
              <a:t> Law Office All  Rights  Reserve</a:t>
            </a:r>
            <a:r>
              <a:rPr kumimoji="1" lang="en-US" altLang="ja-JP" sz="1000" b="0" i="0" u="none" strike="noStrike" kern="1200" cap="none" spc="0" normalizeH="0" baseline="0" noProof="0">
                <a:ln>
                  <a:noFill/>
                </a:ln>
                <a:solidFill>
                  <a:prstClr val="white"/>
                </a:solidFill>
                <a:effectLst/>
                <a:uLnTx/>
                <a:uFillTx/>
                <a:latin typeface="MS PGothic" panose="020B0600070205080204" pitchFamily="34" charset="-128"/>
                <a:ea typeface="MS PGothic" panose="020B0600070205080204" pitchFamily="34" charset="-128"/>
                <a:cs typeface="+mn-cs"/>
              </a:rPr>
              <a:t>d.</a:t>
            </a:r>
            <a:endParaRPr kumimoji="1" lang="ja-JP" altLang="en-US" sz="1000" b="0" i="0" u="none" strike="noStrike" kern="1200" cap="none" spc="0" normalizeH="0" baseline="0" noProof="0">
              <a:ln>
                <a:noFill/>
              </a:ln>
              <a:solidFill>
                <a:prstClr val="white"/>
              </a:solidFill>
              <a:effectLst/>
              <a:uLnTx/>
              <a:uFillTx/>
              <a:latin typeface="MS PGothic" panose="020B0600070205080204" pitchFamily="34" charset="-128"/>
              <a:ea typeface="MS PGothic" panose="020B0600070205080204" pitchFamily="34" charset="-128"/>
              <a:cs typeface="+mn-cs"/>
            </a:endParaRPr>
          </a:p>
        </p:txBody>
      </p:sp>
      <p:sp>
        <p:nvSpPr>
          <p:cNvPr id="9" name="正方形/長方形 8"/>
          <p:cNvSpPr/>
          <p:nvPr/>
        </p:nvSpPr>
        <p:spPr>
          <a:xfrm>
            <a:off x="0" y="438960"/>
            <a:ext cx="9144000" cy="214314"/>
          </a:xfrm>
          <a:prstGeom prst="rect">
            <a:avLst/>
          </a:prstGeom>
          <a:solidFill>
            <a:srgbClr val="3E6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23528" y="836712"/>
            <a:ext cx="0" cy="612068"/>
          </a:xfrm>
          <a:prstGeom prst="line">
            <a:avLst/>
          </a:prstGeom>
          <a:ln>
            <a:solidFill>
              <a:srgbClr val="3E62AD"/>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01614" y="1268760"/>
            <a:ext cx="8072462" cy="6187"/>
          </a:xfrm>
          <a:prstGeom prst="line">
            <a:avLst/>
          </a:prstGeom>
          <a:ln>
            <a:solidFill>
              <a:srgbClr val="3E62AD"/>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5400000">
            <a:off x="8205813" y="5764766"/>
            <a:ext cx="1357322" cy="1588"/>
          </a:xfrm>
          <a:prstGeom prst="line">
            <a:avLst/>
          </a:prstGeom>
          <a:ln>
            <a:solidFill>
              <a:srgbClr val="3E62AD"/>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948264" y="6332840"/>
            <a:ext cx="2071702" cy="1588"/>
          </a:xfrm>
          <a:prstGeom prst="line">
            <a:avLst/>
          </a:prstGeom>
          <a:ln>
            <a:solidFill>
              <a:srgbClr val="3E62AD"/>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 5"/>
          <p:cNvSpPr>
            <a:spLocks noGrp="1"/>
          </p:cNvSpPr>
          <p:nvPr>
            <p:ph type="sldNum" sz="quarter" idx="4"/>
          </p:nvPr>
        </p:nvSpPr>
        <p:spPr>
          <a:xfrm>
            <a:off x="7020272" y="6559216"/>
            <a:ext cx="2133600" cy="365125"/>
          </a:xfrm>
          <a:prstGeom prst="rect">
            <a:avLst/>
          </a:prstGeom>
        </p:spPr>
        <p:txBody>
          <a:bodyPr vert="horz" lIns="108000" tIns="0" rIns="108000" bIns="0" rtlCol="0" anchor="ctr"/>
          <a:lstStyle>
            <a:lvl1pPr algn="r">
              <a:defRPr sz="1800">
                <a:solidFill>
                  <a:schemeClr val="bg1"/>
                </a:solidFill>
              </a:defRPr>
            </a:lvl1pPr>
          </a:lstStyle>
          <a:p>
            <a:endParaRPr lang="en-US" altLang="ja-JP"/>
          </a:p>
          <a:p>
            <a:endParaRPr lang="ja-JP" altLang="en-US"/>
          </a:p>
        </p:txBody>
      </p:sp>
      <p:sp>
        <p:nvSpPr>
          <p:cNvPr id="2" name="正方形/長方形 1"/>
          <p:cNvSpPr/>
          <p:nvPr userDrawn="1"/>
        </p:nvSpPr>
        <p:spPr>
          <a:xfrm>
            <a:off x="6510130" y="44624"/>
            <a:ext cx="2603837" cy="342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ysClr val="windowText" lastClr="000000"/>
                </a:solidFill>
                <a:latin typeface="游ゴシック" panose="020B0400000000000000" pitchFamily="50" charset="-128"/>
                <a:ea typeface="游ゴシック" panose="020B0400000000000000" pitchFamily="50" charset="-128"/>
              </a:rPr>
              <a:t>杜若経営法律事務所</a:t>
            </a:r>
          </a:p>
        </p:txBody>
      </p:sp>
    </p:spTree>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40442" y="1772816"/>
            <a:ext cx="8663116" cy="3970318"/>
          </a:xfrm>
          <a:prstGeom prst="rect">
            <a:avLst/>
          </a:prstGeom>
          <a:noFill/>
        </p:spPr>
        <p:txBody>
          <a:bodyPr wrap="square" rtlCol="0">
            <a:spAutoFit/>
          </a:bodyPr>
          <a:lstStyle/>
          <a:p>
            <a:pPr algn="ctr">
              <a:defRPr/>
            </a:pPr>
            <a:r>
              <a:rPr lang="ja-JP" altLang="ja-JP" sz="2800" b="1" kern="100">
                <a:effectLst/>
                <a:latin typeface="HGSSoeiKakugothicUB" panose="020B0900000000000000" pitchFamily="34" charset="-128"/>
                <a:ea typeface="HGSSoeiKakugothicUB" panose="020B0900000000000000" pitchFamily="34" charset="-128"/>
                <a:cs typeface="Times New Roman" panose="02020603050405020304" pitchFamily="18" charset="0"/>
              </a:rPr>
              <a:t>全使用者必見！！労災申請がされた場合の初動対応</a:t>
            </a:r>
            <a:endParaRPr lang="en-US" altLang="ja-JP" sz="2800" b="1" kern="100" dirty="0">
              <a:effectLst/>
              <a:latin typeface="HGSSoeiKakugothicUB" panose="020B0900000000000000" pitchFamily="34" charset="-128"/>
              <a:ea typeface="HGSSoeiKakugothicUB" panose="020B0900000000000000" pitchFamily="34" charset="-128"/>
              <a:cs typeface="Times New Roman" panose="02020603050405020304" pitchFamily="18" charset="0"/>
            </a:endParaRPr>
          </a:p>
          <a:p>
            <a:pPr algn="ctr">
              <a:defRPr/>
            </a:pPr>
            <a:r>
              <a:rPr lang="ja-JP" altLang="ja-JP" sz="2800" b="1" kern="100">
                <a:effectLst/>
                <a:latin typeface="HGSSoeiKakugothicUB" panose="020B0900000000000000" pitchFamily="34" charset="-128"/>
                <a:ea typeface="HGSSoeiKakugothicUB" panose="020B0900000000000000" pitchFamily="34" charset="-128"/>
                <a:cs typeface="Times New Roman" panose="02020603050405020304" pitchFamily="18" charset="0"/>
              </a:rPr>
              <a:t>〜使用者意見書のいろは〜</a:t>
            </a:r>
          </a:p>
          <a:p>
            <a:pPr algn="ctr">
              <a:defRPr/>
            </a:pPr>
            <a:endParaRPr lang="en-US" altLang="ja-JP" sz="2400" b="1" dirty="0">
              <a:solidFill>
                <a:sysClr val="windowText" lastClr="000000"/>
              </a:solidFill>
              <a:effectLst>
                <a:outerShdw blurRad="38100" dist="38100" dir="2700000" algn="tl">
                  <a:srgbClr val="000000">
                    <a:alpha val="43137"/>
                  </a:srgbClr>
                </a:outerShdw>
              </a:effectLst>
              <a:latin typeface="HGSSoeiKakugothicUB" panose="020B0900000000000000" pitchFamily="34" charset="-128"/>
              <a:ea typeface="HGSSoeiKakugothicUB" panose="020B0900000000000000" pitchFamily="34" charset="-128"/>
            </a:endParaRPr>
          </a:p>
          <a:p>
            <a:pPr algn="ctr">
              <a:defRPr/>
            </a:pPr>
            <a:endParaRPr lang="en-US" altLang="ja-JP" sz="2400" b="1" dirty="0">
              <a:solidFill>
                <a:sysClr val="windowText" lastClr="000000"/>
              </a:solidFill>
              <a:effectLst>
                <a:outerShdw blurRad="38100" dist="38100" dir="2700000" algn="tl">
                  <a:srgbClr val="000000">
                    <a:alpha val="43137"/>
                  </a:srgbClr>
                </a:outerShdw>
              </a:effectLst>
              <a:latin typeface="+mj-ea"/>
              <a:ea typeface="+mj-ea"/>
            </a:endParaRPr>
          </a:p>
          <a:p>
            <a:pPr algn="ctr">
              <a:defRPr/>
            </a:pPr>
            <a:r>
              <a:rPr lang="ja-JP" altLang="en-US" sz="2400">
                <a:solidFill>
                  <a:sysClr val="windowText" lastClr="000000"/>
                </a:solidFill>
                <a:effectLst>
                  <a:outerShdw blurRad="38100" dist="38100" dir="2700000" algn="tl">
                    <a:srgbClr val="000000">
                      <a:alpha val="43137"/>
                    </a:srgbClr>
                  </a:outerShdw>
                </a:effectLst>
                <a:latin typeface="HGPSoeiKakugothicUB" panose="020B0900000000000000" pitchFamily="34" charset="-128"/>
                <a:ea typeface="HGPSoeiKakugothicUB" panose="020B0900000000000000" pitchFamily="34" charset="-128"/>
              </a:rPr>
              <a:t>杜若経営法律事務所</a:t>
            </a:r>
            <a:endParaRPr lang="en-US" altLang="ja-JP" sz="2400" dirty="0">
              <a:solidFill>
                <a:sysClr val="windowText" lastClr="000000"/>
              </a:solidFill>
              <a:effectLst>
                <a:outerShdw blurRad="38100" dist="38100" dir="2700000" algn="tl">
                  <a:srgbClr val="000000">
                    <a:alpha val="43137"/>
                  </a:srgbClr>
                </a:outerShdw>
              </a:effectLst>
              <a:latin typeface="HGPSoeiKakugothicUB" panose="020B0900000000000000" pitchFamily="34" charset="-128"/>
              <a:ea typeface="HGPSoeiKakugothicUB" panose="020B0900000000000000" pitchFamily="34" charset="-128"/>
            </a:endParaRPr>
          </a:p>
          <a:p>
            <a:pPr algn="ctr">
              <a:defRPr/>
            </a:pPr>
            <a:r>
              <a:rPr lang="ja-JP" altLang="en-US" sz="2000">
                <a:solidFill>
                  <a:sysClr val="windowText" lastClr="000000"/>
                </a:solidFill>
                <a:effectLst>
                  <a:outerShdw blurRad="38100" dist="38100" dir="2700000" algn="tl">
                    <a:srgbClr val="000000">
                      <a:alpha val="43137"/>
                    </a:srgbClr>
                  </a:outerShdw>
                </a:effectLst>
                <a:latin typeface="HGPSoeiKakugothicUB" panose="020B0900000000000000" pitchFamily="34" charset="-128"/>
                <a:ea typeface="HGPSoeiKakugothicUB" panose="020B0900000000000000" pitchFamily="34" charset="-128"/>
              </a:rPr>
              <a:t>弁護士　樋口　陽亮</a:t>
            </a:r>
            <a:endParaRPr lang="en-US" altLang="ja-JP" sz="2000" dirty="0">
              <a:solidFill>
                <a:sysClr val="windowText" lastClr="000000"/>
              </a:solidFill>
              <a:effectLst>
                <a:outerShdw blurRad="38100" dist="38100" dir="2700000" algn="tl">
                  <a:srgbClr val="000000">
                    <a:alpha val="43137"/>
                  </a:srgbClr>
                </a:outerShdw>
              </a:effectLst>
              <a:latin typeface="HGPSoeiKakugothicUB" panose="020B0900000000000000" pitchFamily="34" charset="-128"/>
              <a:ea typeface="HGPSoeiKakugothicUB" panose="020B0900000000000000" pitchFamily="34" charset="-128"/>
            </a:endParaRPr>
          </a:p>
          <a:p>
            <a:pPr algn="ctr">
              <a:defRPr/>
            </a:pPr>
            <a:r>
              <a:rPr lang="ja-JP" altLang="en-US" sz="2000">
                <a:solidFill>
                  <a:sysClr val="windowText" lastClr="000000"/>
                </a:solidFill>
                <a:effectLst>
                  <a:outerShdw blurRad="38100" dist="38100" dir="2700000" algn="tl">
                    <a:srgbClr val="000000">
                      <a:alpha val="43137"/>
                    </a:srgbClr>
                  </a:outerShdw>
                </a:effectLst>
                <a:latin typeface="HGPSoeiKakugothicUB" panose="020B0900000000000000" pitchFamily="34" charset="-128"/>
                <a:ea typeface="HGPSoeiKakugothicUB" panose="020B0900000000000000" pitchFamily="34" charset="-128"/>
              </a:rPr>
              <a:t>弁護士　井山　貴裕</a:t>
            </a:r>
            <a:endParaRPr lang="en-US" altLang="ja-JP" sz="2000" dirty="0">
              <a:solidFill>
                <a:sysClr val="windowText" lastClr="000000"/>
              </a:solidFill>
              <a:effectLst>
                <a:outerShdw blurRad="38100" dist="38100" dir="2700000" algn="tl">
                  <a:srgbClr val="000000">
                    <a:alpha val="43137"/>
                  </a:srgbClr>
                </a:outerShdw>
              </a:effectLst>
              <a:latin typeface="HGPSoeiKakugothicUB" panose="020B0900000000000000" pitchFamily="34" charset="-128"/>
              <a:ea typeface="HGPSoeiKakugothicUB" panose="020B0900000000000000" pitchFamily="34" charset="-128"/>
            </a:endParaRPr>
          </a:p>
          <a:p>
            <a:pPr algn="ctr">
              <a:defRPr/>
            </a:pPr>
            <a:endParaRPr lang="en-US" altLang="ja-JP" sz="2000" dirty="0">
              <a:solidFill>
                <a:sysClr val="windowText" lastClr="000000"/>
              </a:solidFill>
              <a:effectLst>
                <a:outerShdw blurRad="38100" dist="38100" dir="2700000" algn="tl">
                  <a:srgbClr val="000000">
                    <a:alpha val="43137"/>
                  </a:srgbClr>
                </a:outerShdw>
              </a:effectLst>
              <a:latin typeface="HGPSoeiKakugothicUB" panose="020B0900000000000000" pitchFamily="34" charset="-128"/>
              <a:ea typeface="HGPSoeiKakugothicUB" panose="020B0900000000000000" pitchFamily="34" charset="-128"/>
            </a:endParaRPr>
          </a:p>
          <a:p>
            <a:pPr algn="ctr">
              <a:defRPr/>
            </a:pPr>
            <a:endParaRPr lang="en-US" altLang="ja-JP" sz="2000" dirty="0">
              <a:solidFill>
                <a:sysClr val="windowText" lastClr="000000"/>
              </a:solidFill>
              <a:effectLst>
                <a:outerShdw blurRad="38100" dist="38100" dir="2700000" algn="tl">
                  <a:srgbClr val="000000">
                    <a:alpha val="43137"/>
                  </a:srgbClr>
                </a:outerShdw>
              </a:effectLst>
              <a:latin typeface="HGPSoeiKakugothicUB" panose="020B0900000000000000" pitchFamily="34" charset="-128"/>
              <a:ea typeface="HGPSoeiKakugothicUB" panose="020B0900000000000000" pitchFamily="34" charset="-128"/>
            </a:endParaRPr>
          </a:p>
          <a:p>
            <a:pPr algn="ctr">
              <a:defRPr/>
            </a:pPr>
            <a:r>
              <a:rPr lang="ja-JP" altLang="en-US" sz="2000">
                <a:solidFill>
                  <a:sysClr val="windowText" lastClr="000000"/>
                </a:solidFill>
                <a:effectLst>
                  <a:outerShdw blurRad="38100" dist="38100" dir="2700000" algn="tl">
                    <a:srgbClr val="000000">
                      <a:alpha val="43137"/>
                    </a:srgbClr>
                  </a:outerShdw>
                </a:effectLst>
                <a:latin typeface="HGPSoeiKakugothicUB" panose="020B0900000000000000" pitchFamily="34" charset="-128"/>
                <a:ea typeface="HGPSoeiKakugothicUB" panose="020B0900000000000000" pitchFamily="34" charset="-128"/>
              </a:rPr>
              <a:t>　　令和６年</a:t>
            </a:r>
            <a:r>
              <a:rPr lang="en-US" altLang="ja-JP" sz="2000" dirty="0">
                <a:solidFill>
                  <a:sysClr val="windowText" lastClr="000000"/>
                </a:solidFill>
                <a:effectLst>
                  <a:outerShdw blurRad="38100" dist="38100" dir="2700000" algn="tl">
                    <a:srgbClr val="000000">
                      <a:alpha val="43137"/>
                    </a:srgbClr>
                  </a:outerShdw>
                </a:effectLst>
                <a:latin typeface="HGPSoeiKakugothicUB" panose="020B0900000000000000" pitchFamily="34" charset="-128"/>
                <a:ea typeface="HGPSoeiKakugothicUB" panose="020B0900000000000000" pitchFamily="34" charset="-128"/>
              </a:rPr>
              <a:t>10</a:t>
            </a:r>
            <a:r>
              <a:rPr lang="ja-JP" altLang="en-US" sz="2000">
                <a:solidFill>
                  <a:sysClr val="windowText" lastClr="000000"/>
                </a:solidFill>
                <a:effectLst>
                  <a:outerShdw blurRad="38100" dist="38100" dir="2700000" algn="tl">
                    <a:srgbClr val="000000">
                      <a:alpha val="43137"/>
                    </a:srgbClr>
                  </a:outerShdw>
                </a:effectLst>
                <a:latin typeface="HGPSoeiKakugothicUB" panose="020B0900000000000000" pitchFamily="34" charset="-128"/>
                <a:ea typeface="HGPSoeiKakugothicUB" panose="020B0900000000000000" pitchFamily="34" charset="-128"/>
              </a:rPr>
              <a:t>月</a:t>
            </a:r>
            <a:r>
              <a:rPr lang="en-US" altLang="ja-JP" sz="2000" dirty="0">
                <a:solidFill>
                  <a:sysClr val="windowText" lastClr="000000"/>
                </a:solidFill>
                <a:effectLst>
                  <a:outerShdw blurRad="38100" dist="38100" dir="2700000" algn="tl">
                    <a:srgbClr val="000000">
                      <a:alpha val="43137"/>
                    </a:srgbClr>
                  </a:outerShdw>
                </a:effectLst>
                <a:latin typeface="HGPSoeiKakugothicUB" panose="020B0900000000000000" pitchFamily="34" charset="-128"/>
                <a:ea typeface="HGPSoeiKakugothicUB" panose="020B0900000000000000" pitchFamily="34" charset="-128"/>
              </a:rPr>
              <a:t>18</a:t>
            </a:r>
            <a:r>
              <a:rPr lang="ja-JP" altLang="en-US" sz="2000">
                <a:solidFill>
                  <a:sysClr val="windowText" lastClr="000000"/>
                </a:solidFill>
                <a:effectLst>
                  <a:outerShdw blurRad="38100" dist="38100" dir="2700000" algn="tl">
                    <a:srgbClr val="000000">
                      <a:alpha val="43137"/>
                    </a:srgbClr>
                  </a:outerShdw>
                </a:effectLst>
                <a:latin typeface="HGPSoeiKakugothicUB" panose="020B0900000000000000" pitchFamily="34" charset="-128"/>
                <a:ea typeface="HGPSoeiKakugothicUB" panose="020B0900000000000000" pitchFamily="34" charset="-128"/>
              </a:rPr>
              <a:t>日（金）　１３：３０～１５：００</a:t>
            </a:r>
            <a:endParaRPr lang="en-US" altLang="ja-JP" sz="2000" dirty="0">
              <a:solidFill>
                <a:sysClr val="windowText" lastClr="000000"/>
              </a:solidFill>
              <a:effectLst>
                <a:outerShdw blurRad="38100" dist="38100" dir="2700000" algn="tl">
                  <a:srgbClr val="000000">
                    <a:alpha val="43137"/>
                  </a:srgbClr>
                </a:outerShdw>
              </a:effectLst>
              <a:latin typeface="HGPSoeiKakugothicUB" panose="020B0900000000000000" pitchFamily="34" charset="-128"/>
              <a:ea typeface="HGPSoeiKakugothicUB" panose="020B0900000000000000" pitchFamily="34" charset="-128"/>
            </a:endParaRPr>
          </a:p>
          <a:p>
            <a:pPr>
              <a:defRPr/>
            </a:pPr>
            <a:r>
              <a:rPr lang="ja-JP" altLang="en-US" sz="2400">
                <a:solidFill>
                  <a:sysClr val="windowText" lastClr="000000"/>
                </a:solidFill>
                <a:effectLst>
                  <a:outerShdw blurRad="38100" dist="38100" dir="2700000" algn="tl">
                    <a:srgbClr val="000000">
                      <a:alpha val="43137"/>
                    </a:srgbClr>
                  </a:outerShdw>
                </a:effectLst>
                <a:latin typeface="HGPSoeiKakugothicUB" panose="020B0900000000000000" pitchFamily="34" charset="-128"/>
                <a:ea typeface="HGPSoeiKakugothicUB" panose="020B0900000000000000" pitchFamily="34" charset="-128"/>
              </a:rPr>
              <a:t>　　　</a:t>
            </a:r>
            <a:endParaRPr lang="en-US" altLang="ja-JP" sz="2400" dirty="0">
              <a:solidFill>
                <a:sysClr val="windowText" lastClr="000000"/>
              </a:solidFill>
              <a:effectLst>
                <a:outerShdw blurRad="38100" dist="38100" dir="2700000" algn="tl">
                  <a:srgbClr val="000000">
                    <a:alpha val="43137"/>
                  </a:srgbClr>
                </a:outerShdw>
              </a:effectLst>
              <a:latin typeface="HGPSoeiKakugothicUB" panose="020B0900000000000000" pitchFamily="34" charset="-128"/>
              <a:ea typeface="HGPSoeiKakugothicUB" panose="020B0900000000000000" pitchFamily="34" charset="-128"/>
            </a:endParaRPr>
          </a:p>
        </p:txBody>
      </p:sp>
      <p:sp>
        <p:nvSpPr>
          <p:cNvPr id="3" name="サブタイトル 2">
            <a:extLst>
              <a:ext uri="{FF2B5EF4-FFF2-40B4-BE49-F238E27FC236}">
                <a16:creationId xmlns:a16="http://schemas.microsoft.com/office/drawing/2014/main" id="{92D9996C-83FA-77FA-22CE-1B84BD8F81EC}"/>
              </a:ext>
            </a:extLst>
          </p:cNvPr>
          <p:cNvSpPr txBox="1">
            <a:spLocks/>
          </p:cNvSpPr>
          <p:nvPr/>
        </p:nvSpPr>
        <p:spPr>
          <a:xfrm>
            <a:off x="275341" y="811026"/>
            <a:ext cx="8480425" cy="488506"/>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defTabSz="504063">
              <a:lnSpc>
                <a:spcPct val="50000"/>
              </a:lnSpc>
              <a:spcBef>
                <a:spcPts val="1103"/>
              </a:spcBef>
              <a:buNone/>
              <a:defRPr/>
            </a:pPr>
            <a:r>
              <a:rPr lang="ja-JP" altLang="en-US" sz="1600">
                <a:latin typeface="+mn-ea"/>
              </a:rPr>
              <a:t>第４２回杜若オンラインサロン</a:t>
            </a:r>
          </a:p>
        </p:txBody>
      </p:sp>
    </p:spTree>
    <p:extLst>
      <p:ext uri="{BB962C8B-B14F-4D97-AF65-F5344CB8AC3E}">
        <p14:creationId xmlns:p14="http://schemas.microsoft.com/office/powerpoint/2010/main" val="3195890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7B3E9D4-2C97-E844-A8A8-DD052CE169F0}"/>
              </a:ext>
            </a:extLst>
          </p:cNvPr>
          <p:cNvSpPr txBox="1"/>
          <p:nvPr/>
        </p:nvSpPr>
        <p:spPr bwMode="auto">
          <a:xfrm>
            <a:off x="284607" y="1341040"/>
            <a:ext cx="8640960" cy="4893647"/>
          </a:xfrm>
          <a:prstGeom prst="rect">
            <a:avLst/>
          </a:prstGeom>
          <a:noFill/>
          <a:ln w="9525">
            <a:noFill/>
            <a:miter lim="800000"/>
            <a:headEnd/>
            <a:tailEnd/>
          </a:ln>
        </p:spPr>
        <p:txBody>
          <a:bodyPr wrap="square" rtlCol="0">
            <a:spAutoFit/>
          </a:bodyPr>
          <a:lstStyle/>
          <a:p>
            <a:pPr marL="342900" indent="-342900">
              <a:buFont typeface="Wingdings" pitchFamily="2" charset="2"/>
              <a:buChar char="l"/>
              <a:defRPr/>
            </a:pPr>
            <a:r>
              <a:rPr lang="ja-JP" altLang="en-US" sz="2000" b="1">
                <a:latin typeface="メイリオ" panose="020B0604030504040204" pitchFamily="34" charset="-128"/>
              </a:rPr>
              <a:t>精神障害発病前おおむね６ヶ月の間に</a:t>
            </a:r>
          </a:p>
          <a:p>
            <a:pPr>
              <a:defRPr/>
            </a:pPr>
            <a:r>
              <a:rPr lang="ja-JP" altLang="en-US" sz="2000" b="1">
                <a:latin typeface="メイリオ" panose="020B0604030504040204" pitchFamily="34" charset="-128"/>
              </a:rPr>
              <a:t>　　業務による強い心理的負荷が認められること</a:t>
            </a:r>
          </a:p>
          <a:p>
            <a:pPr>
              <a:defRPr/>
            </a:pPr>
            <a:r>
              <a:rPr lang="ja-JP" altLang="en-US" sz="2000" b="1">
                <a:latin typeface="メイリオ" panose="020B0604030504040204" pitchFamily="34" charset="-128"/>
              </a:rPr>
              <a:t>　➡</a:t>
            </a:r>
            <a:r>
              <a:rPr lang="ja-JP" altLang="en-US" sz="2000" b="1">
                <a:highlight>
                  <a:srgbClr val="FFFF00"/>
                </a:highlight>
                <a:latin typeface="メイリオ" panose="020B0604030504040204" pitchFamily="34" charset="-128"/>
              </a:rPr>
              <a:t>「特別な出来事」</a:t>
            </a:r>
            <a:r>
              <a:rPr lang="ja-JP" altLang="en-US" sz="2000" b="1">
                <a:latin typeface="メイリオ" panose="020B0604030504040204" pitchFamily="34" charset="-128"/>
              </a:rPr>
              <a:t>がある場合</a:t>
            </a:r>
            <a:endParaRPr lang="en-US" altLang="ja-JP" sz="2000" b="1">
              <a:latin typeface="メイリオ" panose="020B0604030504040204" pitchFamily="34" charset="-128"/>
            </a:endParaRPr>
          </a:p>
          <a:p>
            <a:pPr>
              <a:defRPr/>
            </a:pPr>
            <a:endParaRPr lang="en-US" altLang="ja-JP" sz="2000">
              <a:latin typeface="メイリオ" panose="020B0604030504040204" pitchFamily="34" charset="-128"/>
            </a:endParaRPr>
          </a:p>
          <a:p>
            <a:pPr>
              <a:defRPr/>
            </a:pPr>
            <a:endParaRPr lang="en-US" altLang="ja-JP" sz="2000">
              <a:latin typeface="メイリオ" panose="020B0604030504040204" pitchFamily="34" charset="-128"/>
            </a:endParaRPr>
          </a:p>
          <a:p>
            <a:pPr>
              <a:defRPr/>
            </a:pPr>
            <a:endParaRPr lang="en-US" altLang="ja-JP" sz="2000">
              <a:latin typeface="メイリオ" panose="020B0604030504040204" pitchFamily="34" charset="-128"/>
            </a:endParaRPr>
          </a:p>
          <a:p>
            <a:pPr>
              <a:defRPr/>
            </a:pPr>
            <a:endParaRPr lang="en-US" altLang="ja-JP" sz="2000">
              <a:latin typeface="メイリオ" panose="020B0604030504040204" pitchFamily="34" charset="-128"/>
            </a:endParaRPr>
          </a:p>
          <a:p>
            <a:pPr>
              <a:defRPr/>
            </a:pPr>
            <a:endParaRPr lang="en-US" altLang="ja-JP" sz="2000">
              <a:latin typeface="メイリオ" panose="020B0604030504040204" pitchFamily="34" charset="-128"/>
            </a:endParaRPr>
          </a:p>
          <a:p>
            <a:pPr>
              <a:defRPr/>
            </a:pPr>
            <a:endParaRPr lang="en-US" altLang="ja-JP" sz="2000">
              <a:latin typeface="メイリオ" panose="020B0604030504040204" pitchFamily="34" charset="-128"/>
            </a:endParaRPr>
          </a:p>
          <a:p>
            <a:pPr>
              <a:defRPr/>
            </a:pPr>
            <a:endParaRPr lang="en-US" altLang="ja-JP" sz="2000">
              <a:latin typeface="メイリオ" panose="020B0604030504040204" pitchFamily="34" charset="-128"/>
            </a:endParaRPr>
          </a:p>
          <a:p>
            <a:pPr>
              <a:defRPr/>
            </a:pPr>
            <a:endParaRPr lang="en-US" altLang="ja-JP" sz="2000">
              <a:latin typeface="メイリオ" panose="020B0604030504040204" pitchFamily="34" charset="-128"/>
            </a:endParaRPr>
          </a:p>
          <a:p>
            <a:pPr>
              <a:defRPr/>
            </a:pPr>
            <a:endParaRPr lang="en-US" altLang="ja-JP" sz="2000">
              <a:latin typeface="メイリオ" panose="020B0604030504040204" pitchFamily="34" charset="-128"/>
            </a:endParaRPr>
          </a:p>
          <a:p>
            <a:pPr>
              <a:defRPr/>
            </a:pPr>
            <a:endParaRPr lang="en-US" altLang="ja-JP" sz="2000">
              <a:latin typeface="メイリオ" panose="020B0604030504040204" pitchFamily="34" charset="-128"/>
            </a:endParaRPr>
          </a:p>
          <a:p>
            <a:pPr>
              <a:defRPr/>
            </a:pPr>
            <a:endParaRPr lang="en-US" altLang="ja-JP" sz="2000">
              <a:latin typeface="メイリオ" panose="020B0604030504040204" pitchFamily="34" charset="-128"/>
            </a:endParaRPr>
          </a:p>
          <a:p>
            <a:pPr>
              <a:defRPr/>
            </a:pPr>
            <a:endParaRPr lang="en-US" altLang="ja-JP" sz="1600">
              <a:latin typeface="メイリオ" panose="020B0604030504040204" pitchFamily="34" charset="-128"/>
            </a:endParaRPr>
          </a:p>
          <a:p>
            <a:pPr>
              <a:defRPr/>
            </a:pPr>
            <a:r>
              <a:rPr lang="ja-JP" altLang="en-US" sz="1600">
                <a:latin typeface="メイリオ" panose="020B0604030504040204" pitchFamily="34" charset="-128"/>
              </a:rPr>
              <a:t>　　　　　　　　　　　　　　　　　　　　　　　　　　</a:t>
            </a:r>
            <a:r>
              <a:rPr lang="en-US" altLang="ja-JP" sz="1600">
                <a:latin typeface="メイリオ" panose="020B0604030504040204" pitchFamily="34" charset="-128"/>
              </a:rPr>
              <a:t>【</a:t>
            </a:r>
            <a:r>
              <a:rPr lang="ja-JP" altLang="en-US" sz="1600">
                <a:latin typeface="メイリオ" panose="020B0604030504040204" pitchFamily="34" charset="-128"/>
              </a:rPr>
              <a:t>出典：厚生労働省「精神障害の労災認定」</a:t>
            </a:r>
            <a:r>
              <a:rPr lang="en-US" altLang="ja-JP" sz="1600">
                <a:latin typeface="メイリオ" panose="020B0604030504040204" pitchFamily="34" charset="-128"/>
              </a:rPr>
              <a:t>R5.9.1</a:t>
            </a:r>
            <a:r>
              <a:rPr lang="ja-JP" altLang="en-US" sz="1600">
                <a:latin typeface="メイリオ" panose="020B0604030504040204" pitchFamily="34" charset="-128"/>
              </a:rPr>
              <a:t>改訂</a:t>
            </a:r>
            <a:r>
              <a:rPr lang="en-US" altLang="ja-JP" sz="1600">
                <a:latin typeface="メイリオ" panose="020B0604030504040204" pitchFamily="34" charset="-128"/>
              </a:rPr>
              <a:t>】</a:t>
            </a:r>
            <a:r>
              <a:rPr lang="ja-JP" altLang="en-US" sz="1600">
                <a:latin typeface="メイリオ" panose="020B0604030504040204" pitchFamily="34" charset="-128"/>
              </a:rPr>
              <a:t>　</a:t>
            </a:r>
          </a:p>
        </p:txBody>
      </p:sp>
      <p:sp>
        <p:nvSpPr>
          <p:cNvPr id="5" name="テキスト ボックス 4">
            <a:extLst>
              <a:ext uri="{FF2B5EF4-FFF2-40B4-BE49-F238E27FC236}">
                <a16:creationId xmlns:a16="http://schemas.microsoft.com/office/drawing/2014/main" id="{60308E9C-0723-0645-A5E5-A8E2FC1F05AA}"/>
              </a:ext>
            </a:extLst>
          </p:cNvPr>
          <p:cNvSpPr txBox="1"/>
          <p:nvPr/>
        </p:nvSpPr>
        <p:spPr bwMode="auto">
          <a:xfrm>
            <a:off x="284607" y="836712"/>
            <a:ext cx="7959801" cy="461665"/>
          </a:xfrm>
          <a:prstGeom prst="rect">
            <a:avLst/>
          </a:prstGeom>
          <a:noFill/>
          <a:ln w="9525">
            <a:noFill/>
            <a:miter lim="800000"/>
            <a:headEnd/>
            <a:tailEnd/>
          </a:ln>
        </p:spPr>
        <p:txBody>
          <a:bodyPr wrap="square" rtlCol="0">
            <a:spAutoFit/>
          </a:bodyPr>
          <a:lstStyle/>
          <a:p>
            <a:pPr>
              <a:spcBef>
                <a:spcPct val="50000"/>
              </a:spcBef>
            </a:pPr>
            <a:r>
              <a:rPr lang="ja-JP" altLang="en-US" sz="2400" b="1">
                <a:solidFill>
                  <a:sysClr val="windowText" lastClr="000000"/>
                </a:solidFill>
                <a:latin typeface="Yu Gothic" panose="020B0400000000000000" pitchFamily="34" charset="-128"/>
                <a:ea typeface="Yu Gothic" panose="020B0400000000000000" pitchFamily="34" charset="-128"/>
              </a:rPr>
              <a:t>「特別な出来事」</a:t>
            </a:r>
          </a:p>
        </p:txBody>
      </p:sp>
      <p:pic>
        <p:nvPicPr>
          <p:cNvPr id="4" name="図 3" descr="テーブル が含まれている画像&#10;&#10;自動的に生成された説明">
            <a:extLst>
              <a:ext uri="{FF2B5EF4-FFF2-40B4-BE49-F238E27FC236}">
                <a16:creationId xmlns:a16="http://schemas.microsoft.com/office/drawing/2014/main" id="{BC28425D-5C0B-0BA6-D8E5-49D259735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3" y="2564904"/>
            <a:ext cx="8319840" cy="3096344"/>
          </a:xfrm>
          <a:prstGeom prst="rect">
            <a:avLst/>
          </a:prstGeom>
        </p:spPr>
      </p:pic>
      <p:sp>
        <p:nvSpPr>
          <p:cNvPr id="6" name="スライド番号プレースホルダー 5">
            <a:extLst>
              <a:ext uri="{FF2B5EF4-FFF2-40B4-BE49-F238E27FC236}">
                <a16:creationId xmlns:a16="http://schemas.microsoft.com/office/drawing/2014/main" id="{1CED15B5-40BD-0532-9FF3-653A09F07DD9}"/>
              </a:ext>
            </a:extLst>
          </p:cNvPr>
          <p:cNvSpPr>
            <a:spLocks noGrp="1"/>
          </p:cNvSpPr>
          <p:nvPr>
            <p:ph type="sldNum" sz="quarter" idx="12"/>
          </p:nvPr>
        </p:nvSpPr>
        <p:spPr/>
        <p:txBody>
          <a:bodyPr/>
          <a:lstStyle/>
          <a:p>
            <a:fld id="{BDA2D046-B607-43BB-B132-AC43F89BD165}" type="slidenum">
              <a:rPr lang="ja-JP" altLang="en-US" smtClean="0"/>
              <a:pPr/>
              <a:t>9</a:t>
            </a:fld>
            <a:endParaRPr lang="ja-JP" altLang="en-US"/>
          </a:p>
        </p:txBody>
      </p:sp>
    </p:spTree>
    <p:extLst>
      <p:ext uri="{BB962C8B-B14F-4D97-AF65-F5344CB8AC3E}">
        <p14:creationId xmlns:p14="http://schemas.microsoft.com/office/powerpoint/2010/main" val="358084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7B3E9D4-2C97-E844-A8A8-DD052CE169F0}"/>
              </a:ext>
            </a:extLst>
          </p:cNvPr>
          <p:cNvSpPr txBox="1"/>
          <p:nvPr/>
        </p:nvSpPr>
        <p:spPr bwMode="auto">
          <a:xfrm>
            <a:off x="284606" y="1341040"/>
            <a:ext cx="8607873" cy="4955203"/>
          </a:xfrm>
          <a:prstGeom prst="rect">
            <a:avLst/>
          </a:prstGeom>
          <a:noFill/>
          <a:ln w="9525">
            <a:noFill/>
            <a:miter lim="800000"/>
            <a:headEnd/>
            <a:tailEnd/>
          </a:ln>
        </p:spPr>
        <p:txBody>
          <a:bodyPr wrap="square" rtlCol="0">
            <a:spAutoFit/>
          </a:bodyPr>
          <a:lstStyle/>
          <a:p>
            <a:pPr>
              <a:defRPr/>
            </a:pPr>
            <a:endParaRPr lang="en-US" altLang="ja-JP" sz="2000" dirty="0">
              <a:latin typeface="メイリオ" panose="020B0604030504040204" pitchFamily="34" charset="-128"/>
            </a:endParaRPr>
          </a:p>
          <a:p>
            <a:pPr>
              <a:defRPr/>
            </a:pPr>
            <a:endParaRPr lang="en-US" altLang="ja-JP" sz="2000" dirty="0">
              <a:latin typeface="メイリオ" panose="020B0604030504040204" pitchFamily="34" charset="-128"/>
            </a:endParaRPr>
          </a:p>
          <a:p>
            <a:pPr>
              <a:defRPr/>
            </a:pPr>
            <a:endParaRPr lang="en-US" altLang="ja-JP" sz="2000" dirty="0">
              <a:latin typeface="メイリオ" panose="020B0604030504040204" pitchFamily="34" charset="-128"/>
            </a:endParaRPr>
          </a:p>
          <a:p>
            <a:pPr>
              <a:defRPr/>
            </a:pPr>
            <a:endParaRPr lang="en-US" altLang="ja-JP" sz="2000" dirty="0">
              <a:latin typeface="メイリオ" panose="020B0604030504040204" pitchFamily="34" charset="-128"/>
            </a:endParaRPr>
          </a:p>
          <a:p>
            <a:pPr>
              <a:defRPr/>
            </a:pPr>
            <a:endParaRPr lang="en-US" altLang="ja-JP" sz="2000" dirty="0">
              <a:latin typeface="メイリオ" panose="020B0604030504040204" pitchFamily="34" charset="-128"/>
            </a:endParaRPr>
          </a:p>
          <a:p>
            <a:pPr>
              <a:defRPr/>
            </a:pPr>
            <a:endParaRPr lang="en-US" altLang="ja-JP" sz="2000" dirty="0">
              <a:latin typeface="メイリオ" panose="020B0604030504040204" pitchFamily="34" charset="-128"/>
            </a:endParaRPr>
          </a:p>
          <a:p>
            <a:pPr>
              <a:defRPr/>
            </a:pPr>
            <a:endParaRPr lang="en-US" altLang="ja-JP" sz="2000" dirty="0">
              <a:latin typeface="メイリオ" panose="020B0604030504040204" pitchFamily="34" charset="-128"/>
            </a:endParaRPr>
          </a:p>
          <a:p>
            <a:pPr>
              <a:defRPr/>
            </a:pPr>
            <a:endParaRPr lang="en-US" altLang="ja-JP" sz="2000" dirty="0">
              <a:latin typeface="メイリオ" panose="020B0604030504040204" pitchFamily="34" charset="-128"/>
            </a:endParaRPr>
          </a:p>
          <a:p>
            <a:pPr>
              <a:defRPr/>
            </a:pPr>
            <a:endParaRPr lang="en-US" altLang="ja-JP" sz="2000" dirty="0">
              <a:latin typeface="メイリオ" panose="020B0604030504040204" pitchFamily="34" charset="-128"/>
            </a:endParaRPr>
          </a:p>
          <a:p>
            <a:pPr>
              <a:defRPr/>
            </a:pPr>
            <a:endParaRPr lang="en-US" altLang="ja-JP" sz="2000" dirty="0">
              <a:latin typeface="メイリオ" panose="020B0604030504040204" pitchFamily="34" charset="-128"/>
            </a:endParaRPr>
          </a:p>
          <a:p>
            <a:pPr>
              <a:defRPr/>
            </a:pPr>
            <a:endParaRPr lang="en-US" altLang="ja-JP" sz="2000" dirty="0">
              <a:latin typeface="メイリオ" panose="020B0604030504040204" pitchFamily="34" charset="-128"/>
            </a:endParaRPr>
          </a:p>
          <a:p>
            <a:pPr>
              <a:defRPr/>
            </a:pPr>
            <a:endParaRPr lang="en-US" altLang="ja-JP" sz="1600" dirty="0">
              <a:latin typeface="メイリオ" panose="020B0604030504040204" pitchFamily="34" charset="-128"/>
            </a:endParaRPr>
          </a:p>
          <a:p>
            <a:pPr>
              <a:defRPr/>
            </a:pPr>
            <a:endParaRPr lang="en-US" altLang="ja-JP" sz="1600" dirty="0">
              <a:latin typeface="メイリオ" panose="020B0604030504040204" pitchFamily="34" charset="-128"/>
            </a:endParaRPr>
          </a:p>
          <a:p>
            <a:pPr>
              <a:defRPr/>
            </a:pPr>
            <a:endParaRPr lang="en-US" altLang="ja-JP" sz="1600" dirty="0">
              <a:latin typeface="メイリオ" panose="020B0604030504040204" pitchFamily="34" charset="-128"/>
            </a:endParaRPr>
          </a:p>
          <a:p>
            <a:pPr>
              <a:defRPr/>
            </a:pPr>
            <a:endParaRPr lang="en-US" altLang="ja-JP" sz="1600" dirty="0">
              <a:latin typeface="メイリオ" panose="020B0604030504040204" pitchFamily="34" charset="-128"/>
            </a:endParaRPr>
          </a:p>
          <a:p>
            <a:pPr>
              <a:defRPr/>
            </a:pPr>
            <a:endParaRPr lang="en-US" altLang="ja-JP" sz="1600" dirty="0">
              <a:latin typeface="メイリオ" panose="020B0604030504040204" pitchFamily="34" charset="-128"/>
            </a:endParaRPr>
          </a:p>
          <a:p>
            <a:pPr>
              <a:defRPr/>
            </a:pPr>
            <a:r>
              <a:rPr lang="ja-JP" altLang="en-US" sz="1600">
                <a:latin typeface="メイリオ" panose="020B0604030504040204" pitchFamily="34" charset="-128"/>
              </a:rPr>
              <a:t>　　　　　　　　　　　　　　　　　　　　　　　　　　</a:t>
            </a:r>
            <a:r>
              <a:rPr lang="en-US" altLang="ja-JP" sz="1600" dirty="0">
                <a:latin typeface="メイリオ" panose="020B0604030504040204" pitchFamily="34" charset="-128"/>
              </a:rPr>
              <a:t>【</a:t>
            </a:r>
            <a:r>
              <a:rPr lang="ja-JP" altLang="en-US" sz="1600">
                <a:latin typeface="メイリオ" panose="020B0604030504040204" pitchFamily="34" charset="-128"/>
              </a:rPr>
              <a:t>出典：厚生労働省「精神障害の労災認定」</a:t>
            </a:r>
            <a:r>
              <a:rPr lang="en-US" altLang="ja-JP" sz="1600" dirty="0">
                <a:latin typeface="メイリオ" panose="020B0604030504040204" pitchFamily="34" charset="-128"/>
              </a:rPr>
              <a:t>R5.9.1</a:t>
            </a:r>
            <a:r>
              <a:rPr lang="ja-JP" altLang="en-US" sz="1600">
                <a:latin typeface="メイリオ" panose="020B0604030504040204" pitchFamily="34" charset="-128"/>
              </a:rPr>
              <a:t>改訂</a:t>
            </a:r>
            <a:r>
              <a:rPr lang="en-US" altLang="ja-JP" sz="1600" dirty="0">
                <a:latin typeface="メイリオ" panose="020B0604030504040204" pitchFamily="34" charset="-128"/>
              </a:rPr>
              <a:t>】</a:t>
            </a:r>
            <a:r>
              <a:rPr lang="ja-JP" altLang="en-US" sz="1600">
                <a:latin typeface="メイリオ" panose="020B0604030504040204" pitchFamily="34" charset="-128"/>
              </a:rPr>
              <a:t>　</a:t>
            </a:r>
          </a:p>
        </p:txBody>
      </p:sp>
      <p:sp>
        <p:nvSpPr>
          <p:cNvPr id="5" name="テキスト ボックス 4">
            <a:extLst>
              <a:ext uri="{FF2B5EF4-FFF2-40B4-BE49-F238E27FC236}">
                <a16:creationId xmlns:a16="http://schemas.microsoft.com/office/drawing/2014/main" id="{60308E9C-0723-0645-A5E5-A8E2FC1F05AA}"/>
              </a:ext>
            </a:extLst>
          </p:cNvPr>
          <p:cNvSpPr txBox="1"/>
          <p:nvPr/>
        </p:nvSpPr>
        <p:spPr bwMode="auto">
          <a:xfrm>
            <a:off x="284607" y="836712"/>
            <a:ext cx="7959801" cy="461665"/>
          </a:xfrm>
          <a:prstGeom prst="rect">
            <a:avLst/>
          </a:prstGeom>
          <a:noFill/>
          <a:ln w="9525">
            <a:noFill/>
            <a:miter lim="800000"/>
            <a:headEnd/>
            <a:tailEnd/>
          </a:ln>
        </p:spPr>
        <p:txBody>
          <a:bodyPr wrap="square" rtlCol="0">
            <a:spAutoFit/>
          </a:bodyPr>
          <a:lstStyle/>
          <a:p>
            <a:pPr>
              <a:spcBef>
                <a:spcPct val="50000"/>
              </a:spcBef>
            </a:pPr>
            <a:r>
              <a:rPr lang="ja-JP" altLang="en-US" sz="2400" b="1">
                <a:solidFill>
                  <a:sysClr val="windowText" lastClr="000000"/>
                </a:solidFill>
                <a:latin typeface="Yu Gothic" panose="020B0400000000000000" pitchFamily="34" charset="-128"/>
                <a:ea typeface="Yu Gothic" panose="020B0400000000000000" pitchFamily="34" charset="-128"/>
              </a:rPr>
              <a:t>　長時間労働がある場合の評価方法</a:t>
            </a:r>
          </a:p>
        </p:txBody>
      </p:sp>
      <p:pic>
        <p:nvPicPr>
          <p:cNvPr id="4" name="図 3" descr="テキスト が含まれている画像&#10;&#10;自動的に生成された説明">
            <a:extLst>
              <a:ext uri="{FF2B5EF4-FFF2-40B4-BE49-F238E27FC236}">
                <a16:creationId xmlns:a16="http://schemas.microsoft.com/office/drawing/2014/main" id="{87219E90-0F4E-7858-9058-AB150A58B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27" y="2039653"/>
            <a:ext cx="8859394" cy="2778694"/>
          </a:xfrm>
          <a:prstGeom prst="rect">
            <a:avLst/>
          </a:prstGeom>
        </p:spPr>
      </p:pic>
      <p:sp>
        <p:nvSpPr>
          <p:cNvPr id="6" name="スライド番号プレースホルダー 5">
            <a:extLst>
              <a:ext uri="{FF2B5EF4-FFF2-40B4-BE49-F238E27FC236}">
                <a16:creationId xmlns:a16="http://schemas.microsoft.com/office/drawing/2014/main" id="{DE158CC0-2CB1-FEBE-1D00-BD2D266CBCE8}"/>
              </a:ext>
            </a:extLst>
          </p:cNvPr>
          <p:cNvSpPr>
            <a:spLocks noGrp="1"/>
          </p:cNvSpPr>
          <p:nvPr>
            <p:ph type="sldNum" sz="quarter" idx="12"/>
          </p:nvPr>
        </p:nvSpPr>
        <p:spPr/>
        <p:txBody>
          <a:bodyPr/>
          <a:lstStyle/>
          <a:p>
            <a:fld id="{BDA2D046-B607-43BB-B132-AC43F89BD165}" type="slidenum">
              <a:rPr lang="ja-JP" altLang="en-US" smtClean="0"/>
              <a:pPr/>
              <a:t>10</a:t>
            </a:fld>
            <a:endParaRPr lang="ja-JP" altLang="en-US"/>
          </a:p>
        </p:txBody>
      </p:sp>
    </p:spTree>
    <p:extLst>
      <p:ext uri="{BB962C8B-B14F-4D97-AF65-F5344CB8AC3E}">
        <p14:creationId xmlns:p14="http://schemas.microsoft.com/office/powerpoint/2010/main" val="116724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1780C18-2CE6-514D-AF65-A3FB52E2DB94}"/>
              </a:ext>
            </a:extLst>
          </p:cNvPr>
          <p:cNvSpPr txBox="1"/>
          <p:nvPr/>
        </p:nvSpPr>
        <p:spPr bwMode="auto">
          <a:xfrm>
            <a:off x="493986" y="1340768"/>
            <a:ext cx="8110462" cy="5878532"/>
          </a:xfrm>
          <a:prstGeom prst="rect">
            <a:avLst/>
          </a:prstGeom>
          <a:noFill/>
          <a:ln w="9525">
            <a:noFill/>
            <a:miter lim="800000"/>
            <a:headEnd/>
            <a:tailEnd/>
          </a:ln>
        </p:spPr>
        <p:txBody>
          <a:bodyPr wrap="square" rtlCol="0">
            <a:spAutoFit/>
          </a:bodyPr>
          <a:lstStyle/>
          <a:p>
            <a:pPr>
              <a:spcBef>
                <a:spcPct val="50000"/>
              </a:spcBef>
            </a:pPr>
            <a:r>
              <a:rPr lang="ja-JP" altLang="en-US" sz="2000" b="1" dirty="0">
                <a:solidFill>
                  <a:sysClr val="windowText" lastClr="000000"/>
                </a:solidFill>
                <a:latin typeface="游ゴシック" panose="020B0400000000000000" pitchFamily="50" charset="-128"/>
                <a:ea typeface="游ゴシック" panose="020B0400000000000000" pitchFamily="50" charset="-128"/>
              </a:rPr>
              <a:t>・もちろん、労働者の労災申請に使用者としても疑念がない場合には直ちに労災申請に協力　</a:t>
            </a:r>
            <a:r>
              <a:rPr lang="en-US" altLang="ja-JP" sz="2000" b="1" dirty="0">
                <a:solidFill>
                  <a:sysClr val="windowText" lastClr="000000"/>
                </a:solidFill>
                <a:latin typeface="游ゴシック" panose="020B0400000000000000" pitchFamily="50" charset="-128"/>
                <a:ea typeface="游ゴシック" panose="020B0400000000000000" pitchFamily="50" charset="-128"/>
              </a:rPr>
              <a:t>※</a:t>
            </a:r>
            <a:r>
              <a:rPr lang="ja-JP" altLang="en-US" sz="2000" b="1" dirty="0">
                <a:solidFill>
                  <a:sysClr val="windowText" lastClr="000000"/>
                </a:solidFill>
                <a:latin typeface="游ゴシック" panose="020B0400000000000000" pitchFamily="50" charset="-128"/>
                <a:ea typeface="游ゴシック" panose="020B0400000000000000" pitchFamily="50" charset="-128"/>
              </a:rPr>
              <a:t>労災隠しの問題</a:t>
            </a:r>
            <a:endParaRPr lang="en-US" altLang="ja-JP" sz="2000" b="1" dirty="0">
              <a:solidFill>
                <a:sysClr val="windowText" lastClr="000000"/>
              </a:solidFill>
              <a:latin typeface="游ゴシック" panose="020B0400000000000000" pitchFamily="50" charset="-128"/>
              <a:ea typeface="游ゴシック" panose="020B0400000000000000" pitchFamily="50" charset="-128"/>
            </a:endParaRPr>
          </a:p>
          <a:p>
            <a:pPr>
              <a:spcBef>
                <a:spcPct val="50000"/>
              </a:spcBef>
            </a:pPr>
            <a:r>
              <a:rPr lang="ja-JP" altLang="en-US" sz="2000" b="1" dirty="0">
                <a:solidFill>
                  <a:sysClr val="windowText" lastClr="000000"/>
                </a:solidFill>
                <a:latin typeface="游ゴシック" panose="020B0400000000000000" pitchFamily="50" charset="-128"/>
                <a:ea typeface="游ゴシック" panose="020B0400000000000000" pitchFamily="50" charset="-128"/>
              </a:rPr>
              <a:t>・一方で、労災申請の内容に疑念がある場合には、事業主証明を行うことは慎重になる必要がある</a:t>
            </a:r>
            <a:endParaRPr lang="en-US" altLang="ja-JP" sz="2000" b="1" dirty="0">
              <a:solidFill>
                <a:sysClr val="windowText" lastClr="000000"/>
              </a:solidFill>
              <a:latin typeface="游ゴシック" panose="020B0400000000000000" pitchFamily="50" charset="-128"/>
              <a:ea typeface="游ゴシック" panose="020B0400000000000000" pitchFamily="50" charset="-128"/>
            </a:endParaRPr>
          </a:p>
          <a:p>
            <a:pPr>
              <a:spcBef>
                <a:spcPct val="50000"/>
              </a:spcBef>
            </a:pPr>
            <a:r>
              <a:rPr lang="ja-JP" altLang="en-US" sz="2000" b="1" dirty="0">
                <a:solidFill>
                  <a:sysClr val="windowText" lastClr="000000"/>
                </a:solidFill>
                <a:latin typeface="游ゴシック" panose="020B0400000000000000" pitchFamily="50" charset="-128"/>
                <a:ea typeface="游ゴシック" panose="020B0400000000000000" pitchFamily="50" charset="-128"/>
              </a:rPr>
              <a:t>➡事実を認めたことにはならないが、争いがないと思われる可能性</a:t>
            </a:r>
            <a:endParaRPr lang="en-US" altLang="ja-JP" sz="2000" b="1" dirty="0">
              <a:solidFill>
                <a:sysClr val="windowText" lastClr="000000"/>
              </a:solidFill>
              <a:latin typeface="游ゴシック" panose="020B0400000000000000" pitchFamily="50" charset="-128"/>
              <a:ea typeface="游ゴシック" panose="020B0400000000000000" pitchFamily="50" charset="-128"/>
            </a:endParaRPr>
          </a:p>
          <a:p>
            <a:pPr>
              <a:spcBef>
                <a:spcPct val="50000"/>
              </a:spcBef>
            </a:pPr>
            <a:r>
              <a:rPr lang="ja-JP" altLang="en-US" sz="2000" b="1" dirty="0">
                <a:solidFill>
                  <a:srgbClr val="FF0000"/>
                </a:solidFill>
                <a:latin typeface="游ゴシック" panose="020B0400000000000000" pitchFamily="50" charset="-128"/>
                <a:ea typeface="游ゴシック" panose="020B0400000000000000" pitchFamily="50" charset="-128"/>
              </a:rPr>
              <a:t>●事業主証明をしない場合の具体的な対応</a:t>
            </a:r>
          </a:p>
          <a:p>
            <a:pPr>
              <a:spcBef>
                <a:spcPct val="50000"/>
              </a:spcBef>
            </a:pPr>
            <a:r>
              <a:rPr lang="ja-JP" altLang="en-US" sz="2000" b="1" dirty="0">
                <a:solidFill>
                  <a:sysClr val="windowText" lastClr="000000"/>
                </a:solidFill>
                <a:latin typeface="游ゴシック" panose="020B0400000000000000" pitchFamily="50" charset="-128"/>
                <a:ea typeface="游ゴシック" panose="020B0400000000000000" pitchFamily="50" charset="-128"/>
              </a:rPr>
              <a:t>☞白紙のまま、または、労災保険番号、事業所情報及び平均賃金の内訳以外は証明せずに返却＋証明なしでも労災申請ができることを丁寧に説明。</a:t>
            </a:r>
          </a:p>
          <a:p>
            <a:pPr>
              <a:spcBef>
                <a:spcPct val="50000"/>
              </a:spcBef>
            </a:pPr>
            <a:r>
              <a:rPr lang="ja-JP" altLang="en-US" sz="2000" b="1" dirty="0">
                <a:solidFill>
                  <a:sysClr val="windowText" lastClr="000000"/>
                </a:solidFill>
                <a:latin typeface="游ゴシック" panose="020B0400000000000000" pitchFamily="50" charset="-128"/>
                <a:ea typeface="游ゴシック" panose="020B0400000000000000" pitchFamily="50" charset="-128"/>
              </a:rPr>
              <a:t>「会社として現在調査を進めている」「事実関係が明らかになっていないため事業主証明はできない」「事業主証明がなくとも労災申請はできる」「労基署からの問い合わせがあった際に、調査結果を報告し適切に対応を行う」</a:t>
            </a:r>
          </a:p>
          <a:p>
            <a:pPr>
              <a:spcBef>
                <a:spcPct val="50000"/>
              </a:spcBef>
            </a:pPr>
            <a:r>
              <a:rPr lang="ja-JP" altLang="en-US" sz="2000" b="1" dirty="0">
                <a:solidFill>
                  <a:sysClr val="windowText" lastClr="000000"/>
                </a:solidFill>
                <a:latin typeface="游ゴシック" panose="020B0400000000000000" pitchFamily="50" charset="-128"/>
                <a:ea typeface="游ゴシック" panose="020B0400000000000000" pitchFamily="50" charset="-128"/>
              </a:rPr>
              <a:t>☞労基署から問い合わせの際に理由書等を提出。</a:t>
            </a:r>
          </a:p>
          <a:p>
            <a:pPr>
              <a:spcBef>
                <a:spcPct val="50000"/>
              </a:spcBef>
            </a:pPr>
            <a:endParaRPr lang="en-US" altLang="ja-JP" sz="2400" b="1" dirty="0">
              <a:solidFill>
                <a:sysClr val="windowText" lastClr="000000"/>
              </a:solidFill>
              <a:latin typeface="+mn-ea"/>
            </a:endParaRPr>
          </a:p>
        </p:txBody>
      </p:sp>
      <p:sp>
        <p:nvSpPr>
          <p:cNvPr id="8" name="テキスト ボックス 7">
            <a:extLst>
              <a:ext uri="{FF2B5EF4-FFF2-40B4-BE49-F238E27FC236}">
                <a16:creationId xmlns:a16="http://schemas.microsoft.com/office/drawing/2014/main" id="{EDA15D08-92F9-4544-A48A-CD11B8F2A29E}"/>
              </a:ext>
            </a:extLst>
          </p:cNvPr>
          <p:cNvSpPr txBox="1"/>
          <p:nvPr/>
        </p:nvSpPr>
        <p:spPr bwMode="auto">
          <a:xfrm>
            <a:off x="493986" y="764704"/>
            <a:ext cx="5367175" cy="461665"/>
          </a:xfrm>
          <a:prstGeom prst="rect">
            <a:avLst/>
          </a:prstGeom>
          <a:noFill/>
          <a:ln w="9525">
            <a:noFill/>
            <a:miter lim="800000"/>
            <a:headEnd/>
            <a:tailEnd/>
          </a:ln>
        </p:spPr>
        <p:txBody>
          <a:bodyPr wrap="none" rtlCol="0">
            <a:spAutoFit/>
          </a:bodyPr>
          <a:lstStyle/>
          <a:p>
            <a:pPr>
              <a:spcBef>
                <a:spcPct val="50000"/>
              </a:spcBef>
            </a:pPr>
            <a:r>
              <a:rPr lang="ja-JP" altLang="en-US" sz="2400" b="1">
                <a:solidFill>
                  <a:sysClr val="windowText" lastClr="000000"/>
                </a:solidFill>
                <a:latin typeface="游ゴシック" panose="020B0400000000000000" pitchFamily="50" charset="-128"/>
                <a:ea typeface="游ゴシック" panose="020B0400000000000000" pitchFamily="50" charset="-128"/>
              </a:rPr>
              <a:t>労災申請に疑念がある場合の対処方法</a:t>
            </a:r>
            <a:endParaRPr lang="en-US" altLang="ja-JP" sz="2400" b="1">
              <a:solidFill>
                <a:sysClr val="windowText" lastClr="000000"/>
              </a:solidFill>
              <a:latin typeface="游ゴシック" panose="020B0400000000000000" pitchFamily="50" charset="-128"/>
              <a:ea typeface="游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F543560F-646E-A778-0950-B6A095E53A73}"/>
              </a:ext>
            </a:extLst>
          </p:cNvPr>
          <p:cNvSpPr>
            <a:spLocks noGrp="1"/>
          </p:cNvSpPr>
          <p:nvPr>
            <p:ph type="sldNum" sz="quarter" idx="12"/>
          </p:nvPr>
        </p:nvSpPr>
        <p:spPr/>
        <p:txBody>
          <a:bodyPr/>
          <a:lstStyle/>
          <a:p>
            <a:fld id="{BDA2D046-B607-43BB-B132-AC43F89BD165}" type="slidenum">
              <a:rPr lang="ja-JP" altLang="en-US" smtClean="0"/>
              <a:pPr/>
              <a:t>11</a:t>
            </a:fld>
            <a:endParaRPr lang="ja-JP" altLang="en-US"/>
          </a:p>
        </p:txBody>
      </p:sp>
    </p:spTree>
    <p:extLst>
      <p:ext uri="{BB962C8B-B14F-4D97-AF65-F5344CB8AC3E}">
        <p14:creationId xmlns:p14="http://schemas.microsoft.com/office/powerpoint/2010/main" val="213999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3DF9C7-1A02-1722-5BBB-48E41249AB73}"/>
              </a:ext>
            </a:extLst>
          </p:cNvPr>
          <p:cNvSpPr txBox="1"/>
          <p:nvPr/>
        </p:nvSpPr>
        <p:spPr bwMode="auto">
          <a:xfrm>
            <a:off x="395536" y="764704"/>
            <a:ext cx="8365506" cy="369332"/>
          </a:xfrm>
          <a:prstGeom prst="rect">
            <a:avLst/>
          </a:prstGeom>
          <a:noFill/>
          <a:ln w="9525">
            <a:noFill/>
            <a:miter lim="800000"/>
            <a:headEnd/>
            <a:tailEnd/>
          </a:ln>
        </p:spPr>
        <p:txBody>
          <a:bodyPr wrap="square" rtlCol="0">
            <a:spAutoFit/>
          </a:bodyPr>
          <a:lstStyle/>
          <a:p>
            <a:pPr>
              <a:spcBef>
                <a:spcPct val="50000"/>
              </a:spcBef>
            </a:pPr>
            <a:r>
              <a:rPr lang="ja-JP" altLang="en-US">
                <a:solidFill>
                  <a:sysClr val="windowText" lastClr="000000"/>
                </a:solidFill>
                <a:latin typeface="+mn-ea"/>
              </a:rPr>
              <a:t>事業主証明をしないことの是非が争いとなった裁判例（大阪地裁令和５年７月２７日）</a:t>
            </a:r>
            <a:endParaRPr kumimoji="1" lang="ja-JP" altLang="en-US">
              <a:solidFill>
                <a:sysClr val="windowText" lastClr="000000"/>
              </a:solidFill>
              <a:latin typeface="+mn-ea"/>
            </a:endParaRPr>
          </a:p>
        </p:txBody>
      </p:sp>
      <p:sp>
        <p:nvSpPr>
          <p:cNvPr id="4" name="角丸四角形 3">
            <a:extLst>
              <a:ext uri="{FF2B5EF4-FFF2-40B4-BE49-F238E27FC236}">
                <a16:creationId xmlns:a16="http://schemas.microsoft.com/office/drawing/2014/main" id="{84F238E8-FA26-5BB2-AF4D-25E2E1F81D9E}"/>
              </a:ext>
            </a:extLst>
          </p:cNvPr>
          <p:cNvSpPr/>
          <p:nvPr/>
        </p:nvSpPr>
        <p:spPr>
          <a:xfrm>
            <a:off x="395536" y="1325118"/>
            <a:ext cx="8179197" cy="145581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effectLst/>
                <a:latin typeface="Times"/>
              </a:rPr>
              <a:t>原告は被告会社に対し、労災保険の休業補償給付支給請求書を送付し、労働保険番号や事業所情報の欄等を記入するように求めましたが、被告代表者は原告に対し、事業主の証明等がなくても請求書は受理されるものと思われるので、請求手続は原告の方で進めるようにと返答した。原告はこれが安全配慮義務違反にあたると主張</a:t>
            </a:r>
          </a:p>
        </p:txBody>
      </p:sp>
      <p:sp>
        <p:nvSpPr>
          <p:cNvPr id="5" name="テキスト ボックス 4">
            <a:extLst>
              <a:ext uri="{FF2B5EF4-FFF2-40B4-BE49-F238E27FC236}">
                <a16:creationId xmlns:a16="http://schemas.microsoft.com/office/drawing/2014/main" id="{BDD40EC8-6AC3-A664-FCBE-F23BB00ECFE3}"/>
              </a:ext>
            </a:extLst>
          </p:cNvPr>
          <p:cNvSpPr txBox="1"/>
          <p:nvPr/>
        </p:nvSpPr>
        <p:spPr bwMode="auto">
          <a:xfrm>
            <a:off x="395536" y="2852936"/>
            <a:ext cx="8532948" cy="3416320"/>
          </a:xfrm>
          <a:prstGeom prst="rect">
            <a:avLst/>
          </a:prstGeom>
          <a:noFill/>
          <a:ln w="9525">
            <a:noFill/>
            <a:miter lim="800000"/>
            <a:headEnd/>
            <a:tailEnd/>
          </a:ln>
        </p:spPr>
        <p:txBody>
          <a:bodyPr wrap="square" rtlCol="0">
            <a:spAutoFit/>
          </a:bodyPr>
          <a:lstStyle/>
          <a:p>
            <a:r>
              <a:rPr lang="ja-JP" altLang="en-US">
                <a:solidFill>
                  <a:srgbClr val="000000"/>
                </a:solidFill>
                <a:effectLst/>
                <a:latin typeface="+mn-ea"/>
              </a:rPr>
              <a:t>・労働者災害補償保険法施行規則</a:t>
            </a:r>
            <a:r>
              <a:rPr lang="en-US" altLang="ja-JP">
                <a:solidFill>
                  <a:srgbClr val="000000"/>
                </a:solidFill>
                <a:effectLst/>
                <a:latin typeface="+mn-ea"/>
              </a:rPr>
              <a:t>23</a:t>
            </a:r>
            <a:r>
              <a:rPr lang="ja-JP" altLang="en-US">
                <a:solidFill>
                  <a:srgbClr val="000000"/>
                </a:solidFill>
                <a:effectLst/>
                <a:latin typeface="+mn-ea"/>
              </a:rPr>
              <a:t>条</a:t>
            </a:r>
            <a:r>
              <a:rPr lang="en-US" altLang="ja-JP">
                <a:solidFill>
                  <a:srgbClr val="000000"/>
                </a:solidFill>
                <a:effectLst/>
                <a:latin typeface="+mn-ea"/>
              </a:rPr>
              <a:t>2</a:t>
            </a:r>
            <a:r>
              <a:rPr lang="ja-JP" altLang="en-US">
                <a:solidFill>
                  <a:srgbClr val="000000"/>
                </a:solidFill>
                <a:effectLst/>
                <a:latin typeface="+mn-ea"/>
              </a:rPr>
              <a:t>項が、</a:t>
            </a:r>
            <a:r>
              <a:rPr lang="ja-JP" altLang="en-US">
                <a:effectLst/>
                <a:latin typeface="+mn-ea"/>
              </a:rPr>
              <a:t>「事業主は、保険給付を受けるべき者から</a:t>
            </a:r>
            <a:r>
              <a:rPr lang="ja-JP" altLang="en-US">
                <a:effectLst/>
                <a:highlight>
                  <a:srgbClr val="FFFF00"/>
                </a:highlight>
                <a:latin typeface="+mn-ea"/>
              </a:rPr>
              <a:t>保険給付を受けるために必要な証明</a:t>
            </a:r>
            <a:r>
              <a:rPr lang="ja-JP" altLang="en-US">
                <a:effectLst/>
                <a:latin typeface="+mn-ea"/>
              </a:rPr>
              <a:t>を求められたときは、すみやかに証明をしなければならない」旨定めていることを確認</a:t>
            </a:r>
            <a:endParaRPr lang="en-US" altLang="ja-JP">
              <a:effectLst/>
              <a:latin typeface="+mn-ea"/>
            </a:endParaRPr>
          </a:p>
          <a:p>
            <a:r>
              <a:rPr lang="ja-JP" altLang="en-US">
                <a:effectLst/>
                <a:latin typeface="+mn-ea"/>
              </a:rPr>
              <a:t>・また、原告が具体的に求めた情報は、労働者保険番号、事業所情報及び平均賃金の算定の内訳等であるところ、これらは業務起因性に関する原告の主張を受け入れるか否かに関わらず、被告会社において回答可能なもの</a:t>
            </a:r>
            <a:r>
              <a:rPr lang="ja-JP" altLang="en-US">
                <a:solidFill>
                  <a:srgbClr val="000000"/>
                </a:solidFill>
                <a:effectLst/>
                <a:latin typeface="+mn-ea"/>
              </a:rPr>
              <a:t>である。 </a:t>
            </a:r>
            <a:endParaRPr lang="ja-JP" altLang="en-US">
              <a:solidFill>
                <a:srgbClr val="FF0000"/>
              </a:solidFill>
              <a:effectLst/>
              <a:latin typeface="+mn-ea"/>
            </a:endParaRPr>
          </a:p>
          <a:p>
            <a:r>
              <a:rPr lang="ja-JP" altLang="en-US">
                <a:effectLst/>
                <a:latin typeface="+mn-ea"/>
              </a:rPr>
              <a:t>・被告会社が、原告に対し、</a:t>
            </a:r>
            <a:r>
              <a:rPr lang="ja-JP" altLang="en-US">
                <a:effectLst/>
                <a:highlight>
                  <a:srgbClr val="FFFF00"/>
                </a:highlight>
                <a:latin typeface="+mn-ea"/>
              </a:rPr>
              <a:t>労働者保険番号、事業所情報及び平均賃金の算定の内訳についても何ら回答をしなかったこと</a:t>
            </a:r>
            <a:r>
              <a:rPr lang="ja-JP" altLang="en-US">
                <a:effectLst/>
                <a:latin typeface="+mn-ea"/>
              </a:rPr>
              <a:t>には、</a:t>
            </a:r>
            <a:r>
              <a:rPr lang="ja-JP" altLang="en-US">
                <a:effectLst/>
                <a:highlight>
                  <a:srgbClr val="FFFF00"/>
                </a:highlight>
                <a:latin typeface="+mn-ea"/>
              </a:rPr>
              <a:t>問題があった</a:t>
            </a:r>
            <a:r>
              <a:rPr lang="ja-JP" altLang="en-US">
                <a:effectLst/>
                <a:latin typeface="+mn-ea"/>
              </a:rPr>
              <a:t>といわざるを得ない。</a:t>
            </a:r>
          </a:p>
          <a:p>
            <a:r>
              <a:rPr lang="ja-JP" altLang="en-US">
                <a:effectLst/>
                <a:latin typeface="+mn-ea"/>
              </a:rPr>
              <a:t>・一方で、労働者災害補償保険の申請には</a:t>
            </a:r>
            <a:r>
              <a:rPr lang="ja-JP" altLang="en-US">
                <a:effectLst/>
                <a:highlight>
                  <a:srgbClr val="FFFF00"/>
                </a:highlight>
                <a:latin typeface="+mn-ea"/>
              </a:rPr>
              <a:t>事業主の同意が法律上必要とされているものではなく、被告会社の対応により原告による給付の申請が不可能とするものではない</a:t>
            </a:r>
            <a:r>
              <a:rPr lang="ja-JP" altLang="en-US">
                <a:effectLst/>
                <a:latin typeface="+mn-ea"/>
              </a:rPr>
              <a:t>こと、被告会社が原告に対し、休業手当支払いの意向を示しており、その後支払ったことが認められることから、結論として</a:t>
            </a:r>
            <a:r>
              <a:rPr lang="ja-JP" altLang="en-US">
                <a:effectLst/>
                <a:highlight>
                  <a:srgbClr val="FFFF00"/>
                </a:highlight>
                <a:latin typeface="+mn-ea"/>
              </a:rPr>
              <a:t>安全配慮義務に違反しない</a:t>
            </a:r>
            <a:r>
              <a:rPr lang="ja-JP" altLang="en-US">
                <a:effectLst/>
                <a:latin typeface="+mn-ea"/>
              </a:rPr>
              <a:t>としました。 </a:t>
            </a:r>
          </a:p>
        </p:txBody>
      </p:sp>
      <p:sp>
        <p:nvSpPr>
          <p:cNvPr id="6" name="スライド番号プレースホルダー 5">
            <a:extLst>
              <a:ext uri="{FF2B5EF4-FFF2-40B4-BE49-F238E27FC236}">
                <a16:creationId xmlns:a16="http://schemas.microsoft.com/office/drawing/2014/main" id="{A45461C3-010B-B49A-8D70-B4B08B3F3937}"/>
              </a:ext>
            </a:extLst>
          </p:cNvPr>
          <p:cNvSpPr>
            <a:spLocks noGrp="1"/>
          </p:cNvSpPr>
          <p:nvPr>
            <p:ph type="sldNum" sz="quarter" idx="12"/>
          </p:nvPr>
        </p:nvSpPr>
        <p:spPr/>
        <p:txBody>
          <a:bodyPr/>
          <a:lstStyle/>
          <a:p>
            <a:fld id="{BDA2D046-B607-43BB-B132-AC43F89BD165}" type="slidenum">
              <a:rPr lang="ja-JP" altLang="en-US" smtClean="0"/>
              <a:pPr/>
              <a:t>12</a:t>
            </a:fld>
            <a:endParaRPr lang="ja-JP" altLang="en-US"/>
          </a:p>
        </p:txBody>
      </p:sp>
    </p:spTree>
    <p:extLst>
      <p:ext uri="{BB962C8B-B14F-4D97-AF65-F5344CB8AC3E}">
        <p14:creationId xmlns:p14="http://schemas.microsoft.com/office/powerpoint/2010/main" val="306447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24911FA-DA32-FE7D-9278-A59B4437C4F4}"/>
              </a:ext>
            </a:extLst>
          </p:cNvPr>
          <p:cNvPicPr>
            <a:picLocks noChangeAspect="1"/>
          </p:cNvPicPr>
          <p:nvPr/>
        </p:nvPicPr>
        <p:blipFill>
          <a:blip r:embed="rId2"/>
          <a:stretch>
            <a:fillRect/>
          </a:stretch>
        </p:blipFill>
        <p:spPr>
          <a:xfrm>
            <a:off x="1691680" y="23529"/>
            <a:ext cx="5957846" cy="6486501"/>
          </a:xfrm>
          <a:prstGeom prst="rect">
            <a:avLst/>
          </a:prstGeom>
        </p:spPr>
      </p:pic>
      <p:sp>
        <p:nvSpPr>
          <p:cNvPr id="3" name="スライド番号プレースホルダー 2">
            <a:extLst>
              <a:ext uri="{FF2B5EF4-FFF2-40B4-BE49-F238E27FC236}">
                <a16:creationId xmlns:a16="http://schemas.microsoft.com/office/drawing/2014/main" id="{6EB4332B-7FF4-2F21-CA51-B3E676E575E2}"/>
              </a:ext>
            </a:extLst>
          </p:cNvPr>
          <p:cNvSpPr>
            <a:spLocks noGrp="1"/>
          </p:cNvSpPr>
          <p:nvPr>
            <p:ph type="sldNum" sz="quarter" idx="12"/>
          </p:nvPr>
        </p:nvSpPr>
        <p:spPr/>
        <p:txBody>
          <a:bodyPr/>
          <a:lstStyle/>
          <a:p>
            <a:fld id="{BDA2D046-B607-43BB-B132-AC43F89BD165}" type="slidenum">
              <a:rPr lang="ja-JP" altLang="en-US" smtClean="0"/>
              <a:pPr/>
              <a:t>13</a:t>
            </a:fld>
            <a:endParaRPr lang="ja-JP" altLang="en-US"/>
          </a:p>
        </p:txBody>
      </p:sp>
    </p:spTree>
    <p:extLst>
      <p:ext uri="{BB962C8B-B14F-4D97-AF65-F5344CB8AC3E}">
        <p14:creationId xmlns:p14="http://schemas.microsoft.com/office/powerpoint/2010/main" val="2530008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1780C18-2CE6-514D-AF65-A3FB52E2DB94}"/>
              </a:ext>
            </a:extLst>
          </p:cNvPr>
          <p:cNvSpPr txBox="1"/>
          <p:nvPr/>
        </p:nvSpPr>
        <p:spPr bwMode="auto">
          <a:xfrm>
            <a:off x="493986" y="1340768"/>
            <a:ext cx="8110462" cy="5016758"/>
          </a:xfrm>
          <a:prstGeom prst="rect">
            <a:avLst/>
          </a:prstGeom>
          <a:noFill/>
          <a:ln w="9525">
            <a:noFill/>
            <a:miter lim="800000"/>
            <a:headEnd/>
            <a:tailEnd/>
          </a:ln>
        </p:spPr>
        <p:txBody>
          <a:bodyPr wrap="square" rtlCol="0">
            <a:spAutoFit/>
          </a:bodyPr>
          <a:lstStyle/>
          <a:p>
            <a:pPr>
              <a:spcBef>
                <a:spcPct val="50000"/>
              </a:spcBef>
            </a:pPr>
            <a:r>
              <a:rPr lang="ja-JP" altLang="en-US" sz="2000" b="1">
                <a:solidFill>
                  <a:sysClr val="windowText" lastClr="000000"/>
                </a:solidFill>
                <a:latin typeface="+mn-ea"/>
              </a:rPr>
              <a:t>・事業者の状況（事業所の数や従業員数、所属部署の位置付け、</a:t>
            </a:r>
            <a:endParaRPr lang="en-US" altLang="ja-JP" sz="2000" b="1">
              <a:solidFill>
                <a:sysClr val="windowText" lastClr="000000"/>
              </a:solidFill>
              <a:latin typeface="+mn-ea"/>
            </a:endParaRPr>
          </a:p>
          <a:p>
            <a:pPr>
              <a:spcBef>
                <a:spcPct val="50000"/>
              </a:spcBef>
            </a:pPr>
            <a:r>
              <a:rPr lang="ja-JP" altLang="en-US" sz="2000" b="1">
                <a:solidFill>
                  <a:sysClr val="windowText" lastClr="000000"/>
                </a:solidFill>
                <a:latin typeface="+mn-ea"/>
              </a:rPr>
              <a:t>　業務内容等）からどのような会社で、労働者がどのような業務を行って</a:t>
            </a:r>
            <a:endParaRPr lang="en-US" altLang="ja-JP" sz="2000" b="1">
              <a:solidFill>
                <a:sysClr val="windowText" lastClr="000000"/>
              </a:solidFill>
              <a:latin typeface="+mn-ea"/>
            </a:endParaRPr>
          </a:p>
          <a:p>
            <a:pPr>
              <a:spcBef>
                <a:spcPct val="50000"/>
              </a:spcBef>
            </a:pPr>
            <a:r>
              <a:rPr lang="ja-JP" altLang="en-US" sz="2000" b="1">
                <a:solidFill>
                  <a:sysClr val="windowText" lastClr="000000"/>
                </a:solidFill>
                <a:latin typeface="+mn-ea"/>
              </a:rPr>
              <a:t>　いたか具体的にイメージができるように説明する。</a:t>
            </a:r>
            <a:endParaRPr lang="en-US" altLang="ja-JP" sz="2000" b="1">
              <a:solidFill>
                <a:sysClr val="windowText" lastClr="000000"/>
              </a:solidFill>
              <a:latin typeface="+mn-ea"/>
            </a:endParaRPr>
          </a:p>
          <a:p>
            <a:pPr>
              <a:spcBef>
                <a:spcPct val="50000"/>
              </a:spcBef>
            </a:pPr>
            <a:endParaRPr lang="en-US" altLang="ja-JP" sz="2000" b="1">
              <a:solidFill>
                <a:sysClr val="windowText" lastClr="000000"/>
              </a:solidFill>
              <a:latin typeface="+mn-ea"/>
            </a:endParaRPr>
          </a:p>
          <a:p>
            <a:pPr>
              <a:spcBef>
                <a:spcPct val="50000"/>
              </a:spcBef>
            </a:pPr>
            <a:r>
              <a:rPr lang="ja-JP" altLang="en-US" sz="2000" b="1">
                <a:solidFill>
                  <a:sysClr val="windowText" lastClr="000000"/>
                </a:solidFill>
                <a:latin typeface="+mn-ea"/>
              </a:rPr>
              <a:t>・心理的付加に該当する可能性があるエピソードについては、労災認定</a:t>
            </a:r>
            <a:endParaRPr lang="en-US" altLang="ja-JP" sz="2000" b="1">
              <a:solidFill>
                <a:sysClr val="windowText" lastClr="000000"/>
              </a:solidFill>
              <a:latin typeface="+mn-ea"/>
            </a:endParaRPr>
          </a:p>
          <a:p>
            <a:pPr>
              <a:spcBef>
                <a:spcPct val="50000"/>
              </a:spcBef>
            </a:pPr>
            <a:r>
              <a:rPr lang="ja-JP" altLang="en-US" sz="2000" b="1">
                <a:solidFill>
                  <a:sysClr val="windowText" lastClr="000000"/>
                </a:solidFill>
                <a:latin typeface="+mn-ea"/>
              </a:rPr>
              <a:t>　基準を引用したうえで、なぜその基準に該当をしないか（該当事実がな</a:t>
            </a:r>
            <a:endParaRPr lang="en-US" altLang="ja-JP" sz="2000" b="1">
              <a:solidFill>
                <a:sysClr val="windowText" lastClr="000000"/>
              </a:solidFill>
              <a:latin typeface="+mn-ea"/>
            </a:endParaRPr>
          </a:p>
          <a:p>
            <a:pPr>
              <a:spcBef>
                <a:spcPct val="50000"/>
              </a:spcBef>
            </a:pPr>
            <a:r>
              <a:rPr lang="ja-JP" altLang="en-US" sz="2000" b="1">
                <a:solidFill>
                  <a:sysClr val="windowText" lastClr="000000"/>
                </a:solidFill>
                <a:latin typeface="+mn-ea"/>
              </a:rPr>
              <a:t>　いのか、該当事実はあるが心理的付加にあたらないという評価である</a:t>
            </a:r>
            <a:endParaRPr lang="en-US" altLang="ja-JP" sz="2000" b="1">
              <a:solidFill>
                <a:sysClr val="windowText" lastClr="000000"/>
              </a:solidFill>
              <a:latin typeface="+mn-ea"/>
            </a:endParaRPr>
          </a:p>
          <a:p>
            <a:pPr>
              <a:spcBef>
                <a:spcPct val="50000"/>
              </a:spcBef>
            </a:pPr>
            <a:r>
              <a:rPr lang="ja-JP" altLang="en-US" sz="2000" b="1">
                <a:solidFill>
                  <a:sysClr val="windowText" lastClr="000000"/>
                </a:solidFill>
                <a:latin typeface="+mn-ea"/>
              </a:rPr>
              <a:t>　か）を記載する</a:t>
            </a:r>
            <a:endParaRPr lang="en-US" altLang="ja-JP" sz="2000" b="1">
              <a:solidFill>
                <a:sysClr val="windowText" lastClr="000000"/>
              </a:solidFill>
              <a:latin typeface="+mn-ea"/>
            </a:endParaRPr>
          </a:p>
          <a:p>
            <a:pPr>
              <a:spcBef>
                <a:spcPct val="50000"/>
              </a:spcBef>
            </a:pPr>
            <a:endParaRPr lang="en-US" altLang="ja-JP" sz="2000" b="1">
              <a:solidFill>
                <a:sysClr val="windowText" lastClr="000000"/>
              </a:solidFill>
              <a:latin typeface="+mn-ea"/>
            </a:endParaRPr>
          </a:p>
          <a:p>
            <a:pPr>
              <a:spcBef>
                <a:spcPct val="50000"/>
              </a:spcBef>
            </a:pPr>
            <a:r>
              <a:rPr lang="ja-JP" altLang="en-US" sz="2000" b="1">
                <a:solidFill>
                  <a:sysClr val="windowText" lastClr="000000"/>
                </a:solidFill>
                <a:latin typeface="+mn-ea"/>
              </a:rPr>
              <a:t>・労働時間に関する主張をする場合には、労働時間を示す資料も提出、</a:t>
            </a:r>
            <a:endParaRPr lang="en-US" altLang="ja-JP" sz="2000" b="1">
              <a:solidFill>
                <a:sysClr val="windowText" lastClr="000000"/>
              </a:solidFill>
              <a:latin typeface="+mn-ea"/>
            </a:endParaRPr>
          </a:p>
          <a:p>
            <a:pPr>
              <a:spcBef>
                <a:spcPct val="50000"/>
              </a:spcBef>
            </a:pPr>
            <a:r>
              <a:rPr lang="ja-JP" altLang="en-US" sz="2000" b="1">
                <a:solidFill>
                  <a:sysClr val="windowText" lastClr="000000"/>
                </a:solidFill>
                <a:latin typeface="+mn-ea"/>
              </a:rPr>
              <a:t>　併せてその資料からなぜ会社主張の労働時間となるかも説明する。</a:t>
            </a:r>
            <a:endParaRPr lang="en-US" altLang="ja-JP" sz="2000" b="1">
              <a:solidFill>
                <a:sysClr val="windowText" lastClr="000000"/>
              </a:solidFill>
              <a:latin typeface="+mn-ea"/>
            </a:endParaRPr>
          </a:p>
        </p:txBody>
      </p:sp>
      <p:sp>
        <p:nvSpPr>
          <p:cNvPr id="8" name="テキスト ボックス 7">
            <a:extLst>
              <a:ext uri="{FF2B5EF4-FFF2-40B4-BE49-F238E27FC236}">
                <a16:creationId xmlns:a16="http://schemas.microsoft.com/office/drawing/2014/main" id="{EDA15D08-92F9-4544-A48A-CD11B8F2A29E}"/>
              </a:ext>
            </a:extLst>
          </p:cNvPr>
          <p:cNvSpPr txBox="1"/>
          <p:nvPr/>
        </p:nvSpPr>
        <p:spPr bwMode="auto">
          <a:xfrm>
            <a:off x="493986" y="764704"/>
            <a:ext cx="5416868" cy="461665"/>
          </a:xfrm>
          <a:prstGeom prst="rect">
            <a:avLst/>
          </a:prstGeom>
          <a:noFill/>
          <a:ln w="9525">
            <a:noFill/>
            <a:miter lim="800000"/>
            <a:headEnd/>
            <a:tailEnd/>
          </a:ln>
        </p:spPr>
        <p:txBody>
          <a:bodyPr wrap="none" rtlCol="0">
            <a:spAutoFit/>
          </a:bodyPr>
          <a:lstStyle/>
          <a:p>
            <a:pPr>
              <a:spcBef>
                <a:spcPct val="50000"/>
              </a:spcBef>
            </a:pPr>
            <a:r>
              <a:rPr lang="ja-JP" altLang="en-US" sz="2400" b="1">
                <a:solidFill>
                  <a:sysClr val="windowText" lastClr="000000"/>
                </a:solidFill>
                <a:latin typeface="游ゴシック" panose="020B0400000000000000" pitchFamily="50" charset="-128"/>
                <a:ea typeface="游ゴシック" panose="020B0400000000000000" pitchFamily="50" charset="-128"/>
              </a:rPr>
              <a:t>使用者報告書を作成する際のポイント</a:t>
            </a:r>
            <a:endParaRPr lang="en-US" altLang="ja-JP" sz="2400" b="1">
              <a:solidFill>
                <a:sysClr val="windowText" lastClr="000000"/>
              </a:solidFill>
              <a:latin typeface="游ゴシック" panose="020B0400000000000000" pitchFamily="50" charset="-128"/>
              <a:ea typeface="游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9AD809CB-663D-CA10-C1A0-3832D06910C9}"/>
              </a:ext>
            </a:extLst>
          </p:cNvPr>
          <p:cNvSpPr>
            <a:spLocks noGrp="1"/>
          </p:cNvSpPr>
          <p:nvPr>
            <p:ph type="sldNum" sz="quarter" idx="12"/>
          </p:nvPr>
        </p:nvSpPr>
        <p:spPr/>
        <p:txBody>
          <a:bodyPr/>
          <a:lstStyle/>
          <a:p>
            <a:fld id="{BDA2D046-B607-43BB-B132-AC43F89BD165}" type="slidenum">
              <a:rPr lang="ja-JP" altLang="en-US" smtClean="0"/>
              <a:pPr/>
              <a:t>14</a:t>
            </a:fld>
            <a:endParaRPr lang="ja-JP" altLang="en-US"/>
          </a:p>
        </p:txBody>
      </p:sp>
    </p:spTree>
    <p:extLst>
      <p:ext uri="{BB962C8B-B14F-4D97-AF65-F5344CB8AC3E}">
        <p14:creationId xmlns:p14="http://schemas.microsoft.com/office/powerpoint/2010/main" val="1564657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4">
            <a:extLst>
              <a:ext uri="{FF2B5EF4-FFF2-40B4-BE49-F238E27FC236}">
                <a16:creationId xmlns:a16="http://schemas.microsoft.com/office/drawing/2014/main" id="{4689D9CF-0F81-F770-49A5-50184FF3B437}"/>
              </a:ext>
            </a:extLst>
          </p:cNvPr>
          <p:cNvPicPr/>
          <p:nvPr/>
        </p:nvPicPr>
        <p:blipFill>
          <a:blip r:embed="rId2" cstate="print"/>
          <a:stretch>
            <a:fillRect/>
          </a:stretch>
        </p:blipFill>
        <p:spPr>
          <a:xfrm>
            <a:off x="674482" y="1646359"/>
            <a:ext cx="3687140" cy="4609626"/>
          </a:xfrm>
          <a:prstGeom prst="rect">
            <a:avLst/>
          </a:prstGeom>
        </p:spPr>
      </p:pic>
      <p:sp>
        <p:nvSpPr>
          <p:cNvPr id="4" name="object 6">
            <a:extLst>
              <a:ext uri="{FF2B5EF4-FFF2-40B4-BE49-F238E27FC236}">
                <a16:creationId xmlns:a16="http://schemas.microsoft.com/office/drawing/2014/main" id="{3729EB1E-3565-C8B1-79B6-819F00D510AB}"/>
              </a:ext>
            </a:extLst>
          </p:cNvPr>
          <p:cNvSpPr txBox="1"/>
          <p:nvPr/>
        </p:nvSpPr>
        <p:spPr>
          <a:xfrm>
            <a:off x="4572000" y="1646359"/>
            <a:ext cx="4375785" cy="2820452"/>
          </a:xfrm>
          <a:prstGeom prst="rect">
            <a:avLst/>
          </a:prstGeom>
          <a:ln w="9525">
            <a:solidFill>
              <a:srgbClr val="99CCFF"/>
            </a:solidFill>
          </a:ln>
        </p:spPr>
        <p:txBody>
          <a:bodyPr vert="horz" wrap="square" lIns="0" tIns="114300" rIns="0" bIns="0" rtlCol="0">
            <a:spAutoFit/>
          </a:bodyPr>
          <a:lstStyle/>
          <a:p>
            <a:pPr marL="91440">
              <a:lnSpc>
                <a:spcPct val="100000"/>
              </a:lnSpc>
              <a:spcBef>
                <a:spcPts val="900"/>
              </a:spcBef>
            </a:pPr>
            <a:r>
              <a:rPr sz="1800" spc="-5" dirty="0" err="1">
                <a:solidFill>
                  <a:srgbClr val="2D3036"/>
                </a:solidFill>
                <a:latin typeface="MS Mincho" panose="02020609040205080304" pitchFamily="49" charset="-128"/>
                <a:ea typeface="MS Mincho" panose="02020609040205080304" pitchFamily="49" charset="-128"/>
                <a:cs typeface="ヒラギノ明朝 ProN W3"/>
              </a:rPr>
              <a:t>労基署が使用する集計表の形式がある</a:t>
            </a:r>
            <a:endParaRPr sz="1800" dirty="0">
              <a:latin typeface="MS Mincho" panose="02020609040205080304" pitchFamily="49" charset="-128"/>
              <a:ea typeface="MS Mincho" panose="02020609040205080304" pitchFamily="49" charset="-128"/>
              <a:cs typeface="ヒラギノ明朝 ProN W3"/>
            </a:endParaRPr>
          </a:p>
          <a:p>
            <a:pPr marL="91440" marR="161925">
              <a:lnSpc>
                <a:spcPct val="150000"/>
              </a:lnSpc>
            </a:pPr>
            <a:r>
              <a:rPr sz="1800" spc="-5" dirty="0" err="1">
                <a:solidFill>
                  <a:srgbClr val="2D3036"/>
                </a:solidFill>
                <a:latin typeface="MS Mincho" panose="02020609040205080304" pitchFamily="49" charset="-128"/>
                <a:ea typeface="MS Mincho" panose="02020609040205080304" pitchFamily="49" charset="-128"/>
                <a:cs typeface="ヒラギノ明朝 ProN W3"/>
              </a:rPr>
              <a:t>意見書に労働時間集計表を添付する</a:t>
            </a:r>
            <a:r>
              <a:rPr lang="ja-JP" altLang="en-US" sz="1800" spc="-5">
                <a:solidFill>
                  <a:srgbClr val="2D3036"/>
                </a:solidFill>
                <a:latin typeface="MS Mincho" panose="02020609040205080304" pitchFamily="49" charset="-128"/>
                <a:ea typeface="MS Mincho" panose="02020609040205080304" pitchFamily="49" charset="-128"/>
                <a:cs typeface="ヒラギノ明朝 ProN W3"/>
              </a:rPr>
              <a:t>場合</a:t>
            </a:r>
            <a:r>
              <a:rPr sz="1800" spc="-5" dirty="0" err="1">
                <a:solidFill>
                  <a:srgbClr val="2D3036"/>
                </a:solidFill>
                <a:latin typeface="MS Mincho" panose="02020609040205080304" pitchFamily="49" charset="-128"/>
                <a:ea typeface="MS Mincho" panose="02020609040205080304" pitchFamily="49" charset="-128"/>
                <a:cs typeface="ヒラギノ明朝 ProN W3"/>
              </a:rPr>
              <a:t>はこの形式を採用すると良い</a:t>
            </a:r>
            <a:r>
              <a:rPr lang="ja-JP" altLang="en-US" sz="1800" spc="-5">
                <a:solidFill>
                  <a:srgbClr val="2D3036"/>
                </a:solidFill>
                <a:latin typeface="MS Mincho" panose="02020609040205080304" pitchFamily="49" charset="-128"/>
                <a:ea typeface="MS Mincho" panose="02020609040205080304" pitchFamily="49" charset="-128"/>
                <a:cs typeface="ヒラギノ明朝 ProN W3"/>
              </a:rPr>
              <a:t>。</a:t>
            </a:r>
            <a:endParaRPr lang="en-US" altLang="ja-JP" sz="1800" spc="-5" dirty="0">
              <a:solidFill>
                <a:srgbClr val="2D3036"/>
              </a:solidFill>
              <a:latin typeface="MS Mincho" panose="02020609040205080304" pitchFamily="49" charset="-128"/>
              <a:ea typeface="MS Mincho" panose="02020609040205080304" pitchFamily="49" charset="-128"/>
              <a:cs typeface="ヒラギノ明朝 ProN W3"/>
            </a:endParaRPr>
          </a:p>
          <a:p>
            <a:pPr marL="91440" marR="161925">
              <a:lnSpc>
                <a:spcPct val="150000"/>
              </a:lnSpc>
            </a:pPr>
            <a:endParaRPr lang="en-US" spc="-5" dirty="0">
              <a:solidFill>
                <a:srgbClr val="2D3036"/>
              </a:solidFill>
              <a:latin typeface="MS Mincho" panose="02020609040205080304" pitchFamily="49" charset="-128"/>
              <a:ea typeface="MS Mincho" panose="02020609040205080304" pitchFamily="49" charset="-128"/>
              <a:cs typeface="ヒラギノ明朝 ProN W3"/>
            </a:endParaRPr>
          </a:p>
          <a:p>
            <a:pPr marL="91440" marR="161925">
              <a:lnSpc>
                <a:spcPct val="150000"/>
              </a:lnSpc>
            </a:pPr>
            <a:r>
              <a:rPr lang="ja-JP" altLang="en-US" sz="1800">
                <a:latin typeface="MS Mincho" panose="02020609040205080304" pitchFamily="49" charset="-128"/>
                <a:ea typeface="MS Mincho" panose="02020609040205080304" pitchFamily="49" charset="-128"/>
                <a:cs typeface="ヒラギノ明朝 ProN W3"/>
              </a:rPr>
              <a:t>なお、労災認定の時間外労働は週４０時間超えのみを計算する。残業代計算の場合とはルールが異なる。</a:t>
            </a:r>
            <a:endParaRPr sz="1800" dirty="0">
              <a:latin typeface="MS Mincho" panose="02020609040205080304" pitchFamily="49" charset="-128"/>
              <a:ea typeface="MS Mincho" panose="02020609040205080304" pitchFamily="49" charset="-128"/>
              <a:cs typeface="ヒラギノ明朝 ProN W3"/>
            </a:endParaRPr>
          </a:p>
        </p:txBody>
      </p:sp>
      <p:sp>
        <p:nvSpPr>
          <p:cNvPr id="5" name="object 3">
            <a:extLst>
              <a:ext uri="{FF2B5EF4-FFF2-40B4-BE49-F238E27FC236}">
                <a16:creationId xmlns:a16="http://schemas.microsoft.com/office/drawing/2014/main" id="{643A11E7-2F1C-A263-707C-49909F809EC4}"/>
              </a:ext>
            </a:extLst>
          </p:cNvPr>
          <p:cNvSpPr txBox="1"/>
          <p:nvPr/>
        </p:nvSpPr>
        <p:spPr>
          <a:xfrm>
            <a:off x="4883039" y="5572764"/>
            <a:ext cx="3586479" cy="666750"/>
          </a:xfrm>
          <a:prstGeom prst="rect">
            <a:avLst/>
          </a:prstGeom>
        </p:spPr>
        <p:txBody>
          <a:bodyPr vert="horz" wrap="square" lIns="0" tIns="12700" rIns="0" bIns="0" rtlCol="0">
            <a:spAutoFit/>
          </a:bodyPr>
          <a:lstStyle/>
          <a:p>
            <a:pPr marL="12700">
              <a:lnSpc>
                <a:spcPct val="100000"/>
              </a:lnSpc>
              <a:spcBef>
                <a:spcPts val="100"/>
              </a:spcBef>
            </a:pPr>
            <a:r>
              <a:rPr sz="1400" spc="10">
                <a:solidFill>
                  <a:srgbClr val="2D3036"/>
                </a:solidFill>
                <a:latin typeface="ヒラギノ明朝 ProN W3"/>
                <a:cs typeface="ヒラギノ明朝 ProN W3"/>
              </a:rPr>
              <a:t>令和 </a:t>
            </a:r>
            <a:r>
              <a:rPr sz="1400">
                <a:solidFill>
                  <a:srgbClr val="2D3036"/>
                </a:solidFill>
                <a:latin typeface="ヒラギノ明朝 ProN W3"/>
                <a:cs typeface="ヒラギノ明朝 ProN W3"/>
              </a:rPr>
              <a:t>3</a:t>
            </a:r>
            <a:r>
              <a:rPr sz="1400" spc="30">
                <a:solidFill>
                  <a:srgbClr val="2D3036"/>
                </a:solidFill>
                <a:latin typeface="ヒラギノ明朝 ProN W3"/>
                <a:cs typeface="ヒラギノ明朝 ProN W3"/>
              </a:rPr>
              <a:t> 年 </a:t>
            </a:r>
            <a:r>
              <a:rPr sz="1400">
                <a:solidFill>
                  <a:srgbClr val="2D3036"/>
                </a:solidFill>
                <a:latin typeface="ヒラギノ明朝 ProN W3"/>
                <a:cs typeface="ヒラギノ明朝 ProN W3"/>
              </a:rPr>
              <a:t>3</a:t>
            </a:r>
            <a:r>
              <a:rPr sz="1400" spc="25">
                <a:solidFill>
                  <a:srgbClr val="2D3036"/>
                </a:solidFill>
                <a:latin typeface="ヒラギノ明朝 ProN W3"/>
                <a:cs typeface="ヒラギノ明朝 ProN W3"/>
              </a:rPr>
              <a:t> 月 </a:t>
            </a:r>
            <a:r>
              <a:rPr sz="1400">
                <a:solidFill>
                  <a:srgbClr val="2D3036"/>
                </a:solidFill>
                <a:latin typeface="ヒラギノ明朝 ProN W3"/>
                <a:cs typeface="ヒラギノ明朝 ProN W3"/>
              </a:rPr>
              <a:t>30 日付基補発 0330</a:t>
            </a:r>
            <a:r>
              <a:rPr sz="1400" spc="25">
                <a:solidFill>
                  <a:srgbClr val="2D3036"/>
                </a:solidFill>
                <a:latin typeface="ヒラギノ明朝 ProN W3"/>
                <a:cs typeface="ヒラギノ明朝 ProN W3"/>
              </a:rPr>
              <a:t> 第 </a:t>
            </a:r>
            <a:r>
              <a:rPr sz="1400">
                <a:solidFill>
                  <a:srgbClr val="2D3036"/>
                </a:solidFill>
                <a:latin typeface="ヒラギノ明朝 ProN W3"/>
                <a:cs typeface="ヒラギノ明朝 ProN W3"/>
              </a:rPr>
              <a:t>1 号</a:t>
            </a:r>
            <a:endParaRPr sz="1400">
              <a:latin typeface="ヒラギノ明朝 ProN W3"/>
              <a:cs typeface="ヒラギノ明朝 ProN W3"/>
            </a:endParaRPr>
          </a:p>
          <a:p>
            <a:pPr marL="12700">
              <a:lnSpc>
                <a:spcPct val="100000"/>
              </a:lnSpc>
              <a:spcBef>
                <a:spcPts val="5"/>
              </a:spcBef>
            </a:pPr>
            <a:r>
              <a:rPr sz="1400" spc="15">
                <a:solidFill>
                  <a:srgbClr val="2D3036"/>
                </a:solidFill>
                <a:latin typeface="ヒラギノ明朝 ProN W3"/>
                <a:cs typeface="ヒラギノ明朝 ProN W3"/>
              </a:rPr>
              <a:t>「労働時間の認定に係る質疑応答・</a:t>
            </a:r>
            <a:endParaRPr sz="1400">
              <a:latin typeface="ヒラギノ明朝 ProN W3"/>
              <a:cs typeface="ヒラギノ明朝 ProN W3"/>
            </a:endParaRPr>
          </a:p>
          <a:p>
            <a:pPr marL="190500">
              <a:lnSpc>
                <a:spcPct val="100000"/>
              </a:lnSpc>
            </a:pPr>
            <a:r>
              <a:rPr sz="1400" spc="-20">
                <a:solidFill>
                  <a:srgbClr val="2D3036"/>
                </a:solidFill>
                <a:latin typeface="ヒラギノ明朝 ProN W3"/>
                <a:cs typeface="ヒラギノ明朝 ProN W3"/>
              </a:rPr>
              <a:t>参考事例集の活用について」より抜粋</a:t>
            </a:r>
            <a:endParaRPr sz="1400">
              <a:latin typeface="ヒラギノ明朝 ProN W3"/>
              <a:cs typeface="ヒラギノ明朝 ProN W3"/>
            </a:endParaRPr>
          </a:p>
        </p:txBody>
      </p:sp>
      <p:sp>
        <p:nvSpPr>
          <p:cNvPr id="6" name="テキスト ボックス 5">
            <a:extLst>
              <a:ext uri="{FF2B5EF4-FFF2-40B4-BE49-F238E27FC236}">
                <a16:creationId xmlns:a16="http://schemas.microsoft.com/office/drawing/2014/main" id="{1453F075-AC10-127E-F417-F75272796495}"/>
              </a:ext>
            </a:extLst>
          </p:cNvPr>
          <p:cNvSpPr txBox="1"/>
          <p:nvPr/>
        </p:nvSpPr>
        <p:spPr bwMode="auto">
          <a:xfrm>
            <a:off x="582116" y="764704"/>
            <a:ext cx="4320170" cy="430887"/>
          </a:xfrm>
          <a:prstGeom prst="rect">
            <a:avLst/>
          </a:prstGeom>
          <a:noFill/>
          <a:ln w="9525">
            <a:solidFill>
              <a:schemeClr val="bg1">
                <a:lumMod val="95000"/>
              </a:schemeClr>
            </a:solidFill>
            <a:miter lim="800000"/>
            <a:headEnd/>
            <a:tailEnd/>
          </a:ln>
        </p:spPr>
        <p:txBody>
          <a:bodyPr wrap="square" rtlCol="0">
            <a:spAutoFit/>
          </a:bodyPr>
          <a:lstStyle/>
          <a:p>
            <a:pPr>
              <a:spcBef>
                <a:spcPct val="50000"/>
              </a:spcBef>
            </a:pPr>
            <a:r>
              <a:rPr kumimoji="1" lang="ja-JP" altLang="en-US" sz="2200">
                <a:solidFill>
                  <a:sysClr val="windowText" lastClr="000000"/>
                </a:solidFill>
                <a:latin typeface="HGP創英角ｺﾞｼｯｸUB" pitchFamily="50" charset="-128"/>
                <a:ea typeface="HGP創英角ｺﾞｼｯｸUB" pitchFamily="50" charset="-128"/>
              </a:rPr>
              <a:t>労働時間集計表</a:t>
            </a:r>
          </a:p>
        </p:txBody>
      </p:sp>
      <p:sp>
        <p:nvSpPr>
          <p:cNvPr id="7" name="スライド番号プレースホルダー 6">
            <a:extLst>
              <a:ext uri="{FF2B5EF4-FFF2-40B4-BE49-F238E27FC236}">
                <a16:creationId xmlns:a16="http://schemas.microsoft.com/office/drawing/2014/main" id="{A9821C48-EB1D-226F-670B-D01931C56C9F}"/>
              </a:ext>
            </a:extLst>
          </p:cNvPr>
          <p:cNvSpPr>
            <a:spLocks noGrp="1"/>
          </p:cNvSpPr>
          <p:nvPr>
            <p:ph type="sldNum" sz="quarter" idx="12"/>
          </p:nvPr>
        </p:nvSpPr>
        <p:spPr/>
        <p:txBody>
          <a:bodyPr/>
          <a:lstStyle/>
          <a:p>
            <a:fld id="{BDA2D046-B607-43BB-B132-AC43F89BD165}" type="slidenum">
              <a:rPr lang="ja-JP" altLang="en-US" smtClean="0"/>
              <a:pPr/>
              <a:t>15</a:t>
            </a:fld>
            <a:endParaRPr lang="ja-JP" altLang="en-US"/>
          </a:p>
        </p:txBody>
      </p:sp>
    </p:spTree>
    <p:extLst>
      <p:ext uri="{BB962C8B-B14F-4D97-AF65-F5344CB8AC3E}">
        <p14:creationId xmlns:p14="http://schemas.microsoft.com/office/powerpoint/2010/main" val="1166550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8DBE8071-8BED-4446-878B-EF85074201A6}"/>
              </a:ext>
            </a:extLst>
          </p:cNvPr>
          <p:cNvSpPr/>
          <p:nvPr/>
        </p:nvSpPr>
        <p:spPr>
          <a:xfrm>
            <a:off x="503548" y="1628800"/>
            <a:ext cx="8172908" cy="4248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a:t>まとめ</a:t>
            </a:r>
            <a:endParaRPr kumimoji="1" lang="ja-JP" altLang="en-US" sz="1200"/>
          </a:p>
        </p:txBody>
      </p:sp>
      <p:sp>
        <p:nvSpPr>
          <p:cNvPr id="4" name="スライド番号プレースホルダー 3">
            <a:extLst>
              <a:ext uri="{FF2B5EF4-FFF2-40B4-BE49-F238E27FC236}">
                <a16:creationId xmlns:a16="http://schemas.microsoft.com/office/drawing/2014/main" id="{AFB744BB-B005-00D6-2352-325A05554E06}"/>
              </a:ext>
            </a:extLst>
          </p:cNvPr>
          <p:cNvSpPr>
            <a:spLocks noGrp="1"/>
          </p:cNvSpPr>
          <p:nvPr>
            <p:ph type="sldNum" sz="quarter" idx="12"/>
          </p:nvPr>
        </p:nvSpPr>
        <p:spPr/>
        <p:txBody>
          <a:bodyPr/>
          <a:lstStyle/>
          <a:p>
            <a:fld id="{BDA2D046-B607-43BB-B132-AC43F89BD165}" type="slidenum">
              <a:rPr lang="ja-JP" altLang="en-US" smtClean="0"/>
              <a:pPr/>
              <a:t>16</a:t>
            </a:fld>
            <a:endParaRPr lang="ja-JP" altLang="en-US" dirty="0"/>
          </a:p>
        </p:txBody>
      </p:sp>
    </p:spTree>
    <p:extLst>
      <p:ext uri="{BB962C8B-B14F-4D97-AF65-F5344CB8AC3E}">
        <p14:creationId xmlns:p14="http://schemas.microsoft.com/office/powerpoint/2010/main" val="1478494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161335E-7937-75D5-EAC1-37E4A910A193}"/>
              </a:ext>
            </a:extLst>
          </p:cNvPr>
          <p:cNvSpPr txBox="1"/>
          <p:nvPr/>
        </p:nvSpPr>
        <p:spPr bwMode="auto">
          <a:xfrm>
            <a:off x="467544" y="836712"/>
            <a:ext cx="2287806" cy="430887"/>
          </a:xfrm>
          <a:prstGeom prst="rect">
            <a:avLst/>
          </a:prstGeom>
          <a:noFill/>
          <a:ln w="9525">
            <a:noFill/>
            <a:miter lim="800000"/>
            <a:headEnd/>
            <a:tailEnd/>
          </a:ln>
        </p:spPr>
        <p:txBody>
          <a:bodyPr wrap="none" rtlCol="0">
            <a:spAutoFit/>
          </a:bodyPr>
          <a:lstStyle/>
          <a:p>
            <a:pPr>
              <a:spcBef>
                <a:spcPct val="50000"/>
              </a:spcBef>
            </a:pPr>
            <a:r>
              <a:rPr kumimoji="1" lang="ja-JP" altLang="en-US" sz="2200">
                <a:solidFill>
                  <a:sysClr val="windowText" lastClr="000000"/>
                </a:solidFill>
                <a:latin typeface="HGP創英角ｺﾞｼｯｸUB" pitchFamily="50" charset="-128"/>
                <a:ea typeface="HGP創英角ｺﾞｼｯｸUB" pitchFamily="50" charset="-128"/>
              </a:rPr>
              <a:t>労災対応のまとめ</a:t>
            </a:r>
          </a:p>
        </p:txBody>
      </p:sp>
      <p:graphicFrame>
        <p:nvGraphicFramePr>
          <p:cNvPr id="4" name="図表 3">
            <a:extLst>
              <a:ext uri="{FF2B5EF4-FFF2-40B4-BE49-F238E27FC236}">
                <a16:creationId xmlns:a16="http://schemas.microsoft.com/office/drawing/2014/main" id="{2A083BB2-CFED-EE5F-9DB4-E2ACAA569D7E}"/>
              </a:ext>
            </a:extLst>
          </p:cNvPr>
          <p:cNvGraphicFramePr/>
          <p:nvPr/>
        </p:nvGraphicFramePr>
        <p:xfrm>
          <a:off x="467544" y="1397000"/>
          <a:ext cx="8352606"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スライド番号プレースホルダー 3">
            <a:extLst>
              <a:ext uri="{FF2B5EF4-FFF2-40B4-BE49-F238E27FC236}">
                <a16:creationId xmlns:a16="http://schemas.microsoft.com/office/drawing/2014/main" id="{B7DBC83A-8372-1CB9-1136-948E72774D36}"/>
              </a:ext>
            </a:extLst>
          </p:cNvPr>
          <p:cNvSpPr>
            <a:spLocks noGrp="1"/>
          </p:cNvSpPr>
          <p:nvPr>
            <p:ph type="sldNum" sz="quarter" idx="12"/>
          </p:nvPr>
        </p:nvSpPr>
        <p:spPr>
          <a:xfrm>
            <a:off x="6876256" y="6525344"/>
            <a:ext cx="2133600" cy="365125"/>
          </a:xfrm>
        </p:spPr>
        <p:txBody>
          <a:bodyPr/>
          <a:lstStyle/>
          <a:p>
            <a:fld id="{BDA2D046-B607-43BB-B132-AC43F89BD165}" type="slidenum">
              <a:rPr lang="ja-JP" altLang="en-US" sz="1800" smtClean="0">
                <a:solidFill>
                  <a:schemeClr val="bg1"/>
                </a:solidFill>
                <a:latin typeface="+mj-ea"/>
                <a:ea typeface="+mj-ea"/>
              </a:rPr>
              <a:pPr/>
              <a:t>17</a:t>
            </a:fld>
            <a:endParaRPr lang="ja-JP" altLang="en-US" sz="1800" dirty="0">
              <a:solidFill>
                <a:schemeClr val="bg1"/>
              </a:solidFill>
              <a:latin typeface="+mj-ea"/>
              <a:ea typeface="+mj-ea"/>
            </a:endParaRPr>
          </a:p>
        </p:txBody>
      </p:sp>
    </p:spTree>
    <p:extLst>
      <p:ext uri="{BB962C8B-B14F-4D97-AF65-F5344CB8AC3E}">
        <p14:creationId xmlns:p14="http://schemas.microsoft.com/office/powerpoint/2010/main" val="794938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8DBE8071-8BED-4446-878B-EF85074201A6}"/>
              </a:ext>
            </a:extLst>
          </p:cNvPr>
          <p:cNvSpPr/>
          <p:nvPr/>
        </p:nvSpPr>
        <p:spPr>
          <a:xfrm>
            <a:off x="503548" y="1628800"/>
            <a:ext cx="8172908" cy="4248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kern="100">
                <a:solidFill>
                  <a:schemeClr val="bg1"/>
                </a:solidFill>
                <a:effectLst/>
                <a:latin typeface="+mj-ea"/>
                <a:ea typeface="+mj-ea"/>
                <a:cs typeface="Times New Roman" panose="02020603050405020304" pitchFamily="18" charset="0"/>
              </a:rPr>
              <a:t>労災支給決定の争い方を示した最新最高裁判例</a:t>
            </a:r>
            <a:endParaRPr lang="en-US" altLang="ja-JP" sz="4400" kern="100" dirty="0">
              <a:solidFill>
                <a:schemeClr val="bg1"/>
              </a:solidFill>
              <a:effectLst/>
              <a:latin typeface="+mj-ea"/>
              <a:ea typeface="+mj-ea"/>
              <a:cs typeface="Times New Roman" panose="02020603050405020304" pitchFamily="18" charset="0"/>
            </a:endParaRPr>
          </a:p>
          <a:p>
            <a:pPr algn="ctr"/>
            <a:endParaRPr kumimoji="1" lang="ja-JP" altLang="en-US" sz="4400"/>
          </a:p>
        </p:txBody>
      </p:sp>
      <p:sp>
        <p:nvSpPr>
          <p:cNvPr id="4" name="スライド番号プレースホルダー 3">
            <a:extLst>
              <a:ext uri="{FF2B5EF4-FFF2-40B4-BE49-F238E27FC236}">
                <a16:creationId xmlns:a16="http://schemas.microsoft.com/office/drawing/2014/main" id="{2E3C1862-064B-E666-B0FC-0C4FF2210EF8}"/>
              </a:ext>
            </a:extLst>
          </p:cNvPr>
          <p:cNvSpPr>
            <a:spLocks noGrp="1"/>
          </p:cNvSpPr>
          <p:nvPr>
            <p:ph type="sldNum" sz="quarter" idx="12"/>
          </p:nvPr>
        </p:nvSpPr>
        <p:spPr>
          <a:xfrm>
            <a:off x="7054372" y="6525344"/>
            <a:ext cx="2133600" cy="365125"/>
          </a:xfrm>
        </p:spPr>
        <p:txBody>
          <a:bodyPr/>
          <a:lstStyle/>
          <a:p>
            <a:fld id="{BDA2D046-B607-43BB-B132-AC43F89BD165}" type="slidenum">
              <a:rPr lang="ja-JP" altLang="en-US" smtClean="0"/>
              <a:pPr/>
              <a:t>1</a:t>
            </a:fld>
            <a:endParaRPr lang="ja-JP" altLang="en-US" dirty="0"/>
          </a:p>
        </p:txBody>
      </p:sp>
    </p:spTree>
    <p:extLst>
      <p:ext uri="{BB962C8B-B14F-4D97-AF65-F5344CB8AC3E}">
        <p14:creationId xmlns:p14="http://schemas.microsoft.com/office/powerpoint/2010/main" val="363823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下矢印 5">
            <a:extLst>
              <a:ext uri="{FF2B5EF4-FFF2-40B4-BE49-F238E27FC236}">
                <a16:creationId xmlns:a16="http://schemas.microsoft.com/office/drawing/2014/main" id="{36D3D435-899A-5200-E646-97D90D2916CE}"/>
              </a:ext>
            </a:extLst>
          </p:cNvPr>
          <p:cNvSpPr/>
          <p:nvPr/>
        </p:nvSpPr>
        <p:spPr>
          <a:xfrm>
            <a:off x="2430338" y="3047392"/>
            <a:ext cx="432048" cy="1512168"/>
          </a:xfrm>
          <a:prstGeom prst="down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Medium" panose="020B0400000000000000" pitchFamily="34" charset="-128"/>
              <a:ea typeface="Yu Gothic Medium" panose="020B0400000000000000" pitchFamily="34" charset="-128"/>
            </a:endParaRPr>
          </a:p>
        </p:txBody>
      </p:sp>
      <p:sp>
        <p:nvSpPr>
          <p:cNvPr id="7" name="テキスト ボックス 6">
            <a:extLst>
              <a:ext uri="{FF2B5EF4-FFF2-40B4-BE49-F238E27FC236}">
                <a16:creationId xmlns:a16="http://schemas.microsoft.com/office/drawing/2014/main" id="{258E8F44-420F-CA53-15F1-7E049961484B}"/>
              </a:ext>
            </a:extLst>
          </p:cNvPr>
          <p:cNvSpPr txBox="1"/>
          <p:nvPr/>
        </p:nvSpPr>
        <p:spPr bwMode="auto">
          <a:xfrm>
            <a:off x="83415" y="3394591"/>
            <a:ext cx="2285879" cy="938719"/>
          </a:xfrm>
          <a:prstGeom prst="rect">
            <a:avLst/>
          </a:prstGeom>
          <a:noFill/>
          <a:ln w="9525">
            <a:noFill/>
            <a:miter lim="800000"/>
            <a:headEnd/>
            <a:tailEnd/>
          </a:ln>
        </p:spPr>
        <p:txBody>
          <a:bodyPr wrap="square" rtlCol="0">
            <a:spAutoFit/>
          </a:bodyPr>
          <a:lstStyle/>
          <a:p>
            <a:pPr>
              <a:spcBef>
                <a:spcPct val="50000"/>
              </a:spcBef>
            </a:pPr>
            <a:r>
              <a:rPr kumimoji="1" lang="en-US" altLang="ja-JP" sz="2200" dirty="0">
                <a:solidFill>
                  <a:sysClr val="windowText" lastClr="000000"/>
                </a:solidFill>
                <a:latin typeface="Yu Gothic Medium" panose="020B0400000000000000" pitchFamily="34" charset="-128"/>
                <a:ea typeface="Yu Gothic Medium" panose="020B0400000000000000" pitchFamily="34" charset="-128"/>
              </a:rPr>
              <a:t>①</a:t>
            </a:r>
            <a:r>
              <a:rPr kumimoji="1" lang="ja-JP" altLang="en-US" sz="2200">
                <a:solidFill>
                  <a:sysClr val="windowText" lastClr="000000"/>
                </a:solidFill>
                <a:latin typeface="Yu Gothic Medium" panose="020B0400000000000000" pitchFamily="34" charset="-128"/>
                <a:ea typeface="Yu Gothic Medium" panose="020B0400000000000000" pitchFamily="34" charset="-128"/>
              </a:rPr>
              <a:t>支給決定処分</a:t>
            </a:r>
            <a:endParaRPr kumimoji="1" lang="en-US" altLang="ja-JP" sz="2200" dirty="0">
              <a:solidFill>
                <a:sysClr val="windowText" lastClr="000000"/>
              </a:solidFill>
              <a:latin typeface="Yu Gothic Medium" panose="020B0400000000000000" pitchFamily="34" charset="-128"/>
              <a:ea typeface="Yu Gothic Medium" panose="020B0400000000000000" pitchFamily="34" charset="-128"/>
            </a:endParaRPr>
          </a:p>
          <a:p>
            <a:pPr>
              <a:spcBef>
                <a:spcPct val="50000"/>
              </a:spcBef>
            </a:pPr>
            <a:r>
              <a:rPr lang="ja-JP" altLang="en-US" sz="2200">
                <a:solidFill>
                  <a:sysClr val="windowText" lastClr="000000"/>
                </a:solidFill>
                <a:latin typeface="Yu Gothic Medium" panose="020B0400000000000000" pitchFamily="34" charset="-128"/>
                <a:ea typeface="Yu Gothic Medium" panose="020B0400000000000000" pitchFamily="34" charset="-128"/>
              </a:rPr>
              <a:t>（労災認定）</a:t>
            </a:r>
            <a:endParaRPr kumimoji="1" lang="ja-JP" altLang="en-US" sz="2200">
              <a:solidFill>
                <a:sysClr val="windowText" lastClr="000000"/>
              </a:solidFill>
              <a:latin typeface="Yu Gothic Medium" panose="020B0400000000000000" pitchFamily="34" charset="-128"/>
              <a:ea typeface="Yu Gothic Medium" panose="020B0400000000000000" pitchFamily="34" charset="-128"/>
            </a:endParaRPr>
          </a:p>
        </p:txBody>
      </p:sp>
      <p:sp>
        <p:nvSpPr>
          <p:cNvPr id="9" name="下矢印 8">
            <a:extLst>
              <a:ext uri="{FF2B5EF4-FFF2-40B4-BE49-F238E27FC236}">
                <a16:creationId xmlns:a16="http://schemas.microsoft.com/office/drawing/2014/main" id="{48DA656E-6FFF-79FA-860B-2BA693C5DD12}"/>
              </a:ext>
            </a:extLst>
          </p:cNvPr>
          <p:cNvSpPr/>
          <p:nvPr/>
        </p:nvSpPr>
        <p:spPr>
          <a:xfrm rot="6622399">
            <a:off x="3935338" y="3013536"/>
            <a:ext cx="432048" cy="2531645"/>
          </a:xfrm>
          <a:prstGeom prst="down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Medium" panose="020B0400000000000000" pitchFamily="34" charset="-128"/>
              <a:ea typeface="Yu Gothic Medium" panose="020B0400000000000000" pitchFamily="34" charset="-128"/>
            </a:endParaRPr>
          </a:p>
        </p:txBody>
      </p:sp>
      <p:sp>
        <p:nvSpPr>
          <p:cNvPr id="11" name="テキスト ボックス 10">
            <a:extLst>
              <a:ext uri="{FF2B5EF4-FFF2-40B4-BE49-F238E27FC236}">
                <a16:creationId xmlns:a16="http://schemas.microsoft.com/office/drawing/2014/main" id="{72C0A4C8-D5CC-85E5-D57D-9CD791804CAB}"/>
              </a:ext>
            </a:extLst>
          </p:cNvPr>
          <p:cNvSpPr txBox="1"/>
          <p:nvPr/>
        </p:nvSpPr>
        <p:spPr bwMode="auto">
          <a:xfrm>
            <a:off x="3866518" y="3301558"/>
            <a:ext cx="1910649" cy="430887"/>
          </a:xfrm>
          <a:prstGeom prst="rect">
            <a:avLst/>
          </a:prstGeom>
          <a:noFill/>
          <a:ln w="9525">
            <a:noFill/>
            <a:miter lim="800000"/>
            <a:headEnd/>
            <a:tailEnd/>
          </a:ln>
        </p:spPr>
        <p:txBody>
          <a:bodyPr wrap="square" rtlCol="0">
            <a:spAutoFit/>
          </a:bodyPr>
          <a:lstStyle/>
          <a:p>
            <a:pPr>
              <a:spcBef>
                <a:spcPct val="50000"/>
              </a:spcBef>
            </a:pPr>
            <a:r>
              <a:rPr lang="ja-JP" altLang="en-US" sz="2200">
                <a:solidFill>
                  <a:sysClr val="windowText" lastClr="000000"/>
                </a:solidFill>
                <a:latin typeface="Yu Gothic Medium" panose="020B0400000000000000" pitchFamily="34" charset="-128"/>
                <a:ea typeface="Yu Gothic Medium" panose="020B0400000000000000" pitchFamily="34" charset="-128"/>
              </a:rPr>
              <a:t>取消訴訟</a:t>
            </a:r>
            <a:endParaRPr kumimoji="1" lang="ja-JP" altLang="en-US" sz="2200">
              <a:solidFill>
                <a:sysClr val="windowText" lastClr="000000"/>
              </a:solidFill>
              <a:latin typeface="Yu Gothic Medium" panose="020B0400000000000000" pitchFamily="34" charset="-128"/>
              <a:ea typeface="Yu Gothic Medium" panose="020B0400000000000000" pitchFamily="34" charset="-128"/>
            </a:endParaRPr>
          </a:p>
        </p:txBody>
      </p:sp>
      <p:sp>
        <p:nvSpPr>
          <p:cNvPr id="12" name="円/楕円 11">
            <a:extLst>
              <a:ext uri="{FF2B5EF4-FFF2-40B4-BE49-F238E27FC236}">
                <a16:creationId xmlns:a16="http://schemas.microsoft.com/office/drawing/2014/main" id="{48BF32D9-AF88-D3D9-E479-B061813735A2}"/>
              </a:ext>
            </a:extLst>
          </p:cNvPr>
          <p:cNvSpPr/>
          <p:nvPr/>
        </p:nvSpPr>
        <p:spPr>
          <a:xfrm>
            <a:off x="1039235" y="1707744"/>
            <a:ext cx="3096344" cy="914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Yu Gothic Medium" panose="020B0400000000000000" pitchFamily="34" charset="-128"/>
                <a:ea typeface="Yu Gothic Medium" panose="020B0400000000000000" pitchFamily="34" charset="-128"/>
              </a:rPr>
              <a:t>処分行政庁</a:t>
            </a:r>
            <a:endParaRPr kumimoji="1" lang="en-US" altLang="ja-JP" dirty="0">
              <a:latin typeface="Yu Gothic Medium" panose="020B0400000000000000" pitchFamily="34" charset="-128"/>
              <a:ea typeface="Yu Gothic Medium" panose="020B0400000000000000" pitchFamily="34" charset="-128"/>
            </a:endParaRPr>
          </a:p>
        </p:txBody>
      </p:sp>
      <p:sp>
        <p:nvSpPr>
          <p:cNvPr id="13" name="円/楕円 12">
            <a:extLst>
              <a:ext uri="{FF2B5EF4-FFF2-40B4-BE49-F238E27FC236}">
                <a16:creationId xmlns:a16="http://schemas.microsoft.com/office/drawing/2014/main" id="{9CB186E7-B610-4DA4-0E75-6C69637A75BC}"/>
              </a:ext>
            </a:extLst>
          </p:cNvPr>
          <p:cNvSpPr/>
          <p:nvPr/>
        </p:nvSpPr>
        <p:spPr>
          <a:xfrm>
            <a:off x="1206201" y="4784168"/>
            <a:ext cx="3096344" cy="914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Yu Gothic Medium" panose="020B0400000000000000" pitchFamily="34" charset="-128"/>
                <a:ea typeface="Yu Gothic Medium" panose="020B0400000000000000" pitchFamily="34" charset="-128"/>
              </a:rPr>
              <a:t>労働者</a:t>
            </a:r>
            <a:r>
              <a:rPr kumimoji="1" lang="en-US" altLang="ja-JP" dirty="0">
                <a:latin typeface="Yu Gothic Medium" panose="020B0400000000000000" pitchFamily="34" charset="-128"/>
                <a:ea typeface="Yu Gothic Medium" panose="020B0400000000000000" pitchFamily="34" charset="-128"/>
              </a:rPr>
              <a:t>A</a:t>
            </a:r>
          </a:p>
        </p:txBody>
      </p:sp>
      <p:sp>
        <p:nvSpPr>
          <p:cNvPr id="14" name="円/楕円 13">
            <a:extLst>
              <a:ext uri="{FF2B5EF4-FFF2-40B4-BE49-F238E27FC236}">
                <a16:creationId xmlns:a16="http://schemas.microsoft.com/office/drawing/2014/main" id="{E966714F-8FD5-50E7-2A7F-0A3539F74BEA}"/>
              </a:ext>
            </a:extLst>
          </p:cNvPr>
          <p:cNvSpPr/>
          <p:nvPr/>
        </p:nvSpPr>
        <p:spPr>
          <a:xfrm>
            <a:off x="4978235" y="4797152"/>
            <a:ext cx="3096344" cy="914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latin typeface="Yu Gothic Medium" panose="020B0400000000000000" pitchFamily="34" charset="-128"/>
                <a:ea typeface="Yu Gothic Medium" panose="020B0400000000000000" pitchFamily="34" charset="-128"/>
              </a:rPr>
              <a:t>使用者</a:t>
            </a:r>
            <a:endParaRPr kumimoji="1" lang="en-US" altLang="ja-JP" dirty="0">
              <a:latin typeface="Yu Gothic Medium" panose="020B0400000000000000" pitchFamily="34" charset="-128"/>
              <a:ea typeface="Yu Gothic Medium" panose="020B0400000000000000" pitchFamily="34" charset="-128"/>
            </a:endParaRPr>
          </a:p>
        </p:txBody>
      </p:sp>
      <p:sp>
        <p:nvSpPr>
          <p:cNvPr id="2" name="曲折矢印 1">
            <a:extLst>
              <a:ext uri="{FF2B5EF4-FFF2-40B4-BE49-F238E27FC236}">
                <a16:creationId xmlns:a16="http://schemas.microsoft.com/office/drawing/2014/main" id="{8E29014D-F253-CB6A-2B77-6E20231F1BAC}"/>
              </a:ext>
            </a:extLst>
          </p:cNvPr>
          <p:cNvSpPr/>
          <p:nvPr/>
        </p:nvSpPr>
        <p:spPr>
          <a:xfrm rot="5400000">
            <a:off x="4425853" y="2322500"/>
            <a:ext cx="2606694" cy="2144182"/>
          </a:xfrm>
          <a:prstGeom prst="bentArrow">
            <a:avLst>
              <a:gd name="adj1" fmla="val 11494"/>
              <a:gd name="adj2" fmla="val 12855"/>
              <a:gd name="adj3" fmla="val 9493"/>
              <a:gd name="adj4" fmla="val 4375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ボックス 2">
            <a:extLst>
              <a:ext uri="{FF2B5EF4-FFF2-40B4-BE49-F238E27FC236}">
                <a16:creationId xmlns:a16="http://schemas.microsoft.com/office/drawing/2014/main" id="{15482776-E857-B49F-5F3E-4A7A62CE75F3}"/>
              </a:ext>
            </a:extLst>
          </p:cNvPr>
          <p:cNvSpPr txBox="1"/>
          <p:nvPr/>
        </p:nvSpPr>
        <p:spPr bwMode="auto">
          <a:xfrm>
            <a:off x="6805806" y="2672806"/>
            <a:ext cx="2285879" cy="769441"/>
          </a:xfrm>
          <a:prstGeom prst="rect">
            <a:avLst/>
          </a:prstGeom>
          <a:noFill/>
          <a:ln w="9525">
            <a:noFill/>
            <a:miter lim="800000"/>
            <a:headEnd/>
            <a:tailEnd/>
          </a:ln>
        </p:spPr>
        <p:txBody>
          <a:bodyPr wrap="square" rtlCol="0">
            <a:spAutoFit/>
          </a:bodyPr>
          <a:lstStyle/>
          <a:p>
            <a:pPr>
              <a:spcBef>
                <a:spcPct val="50000"/>
              </a:spcBef>
            </a:pPr>
            <a:r>
              <a:rPr kumimoji="1" lang="en-US" altLang="ja-JP" sz="2200" dirty="0">
                <a:solidFill>
                  <a:sysClr val="windowText" lastClr="000000"/>
                </a:solidFill>
                <a:latin typeface="Yu Gothic Medium" panose="020B0400000000000000" pitchFamily="34" charset="-128"/>
                <a:ea typeface="Yu Gothic Medium" panose="020B0400000000000000" pitchFamily="34" charset="-128"/>
              </a:rPr>
              <a:t>②</a:t>
            </a:r>
            <a:r>
              <a:rPr kumimoji="1" lang="ja-JP" altLang="en-US" sz="2200">
                <a:solidFill>
                  <a:sysClr val="windowText" lastClr="000000"/>
                </a:solidFill>
                <a:latin typeface="Yu Gothic Medium" panose="020B0400000000000000" pitchFamily="34" charset="-128"/>
                <a:ea typeface="Yu Gothic Medium" panose="020B0400000000000000" pitchFamily="34" charset="-128"/>
              </a:rPr>
              <a:t>労災保険料認定処分</a:t>
            </a:r>
            <a:endParaRPr kumimoji="1" lang="en-US" altLang="ja-JP" sz="2200" dirty="0">
              <a:solidFill>
                <a:sysClr val="windowText" lastClr="000000"/>
              </a:solidFill>
              <a:latin typeface="Yu Gothic Medium" panose="020B0400000000000000" pitchFamily="34" charset="-128"/>
              <a:ea typeface="Yu Gothic Medium" panose="020B0400000000000000" pitchFamily="34" charset="-128"/>
            </a:endParaRPr>
          </a:p>
        </p:txBody>
      </p:sp>
      <p:sp>
        <p:nvSpPr>
          <p:cNvPr id="5" name="下矢印 4">
            <a:extLst>
              <a:ext uri="{FF2B5EF4-FFF2-40B4-BE49-F238E27FC236}">
                <a16:creationId xmlns:a16="http://schemas.microsoft.com/office/drawing/2014/main" id="{248F822C-8118-4B07-91FF-7E7294A69259}"/>
              </a:ext>
            </a:extLst>
          </p:cNvPr>
          <p:cNvSpPr/>
          <p:nvPr/>
        </p:nvSpPr>
        <p:spPr>
          <a:xfrm rot="12128179">
            <a:off x="5398379" y="2782895"/>
            <a:ext cx="432048" cy="2087152"/>
          </a:xfrm>
          <a:prstGeom prst="down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Medium" panose="020B0400000000000000" pitchFamily="34" charset="-128"/>
              <a:ea typeface="Yu Gothic Medium" panose="020B0400000000000000" pitchFamily="34" charset="-128"/>
            </a:endParaRPr>
          </a:p>
        </p:txBody>
      </p:sp>
      <p:sp>
        <p:nvSpPr>
          <p:cNvPr id="8" name="十字形 7">
            <a:extLst>
              <a:ext uri="{FF2B5EF4-FFF2-40B4-BE49-F238E27FC236}">
                <a16:creationId xmlns:a16="http://schemas.microsoft.com/office/drawing/2014/main" id="{27C72AE0-BCE6-EFC8-3090-D426CF6DA95C}"/>
              </a:ext>
            </a:extLst>
          </p:cNvPr>
          <p:cNvSpPr/>
          <p:nvPr/>
        </p:nvSpPr>
        <p:spPr>
          <a:xfrm rot="2652808">
            <a:off x="3388121" y="3770102"/>
            <a:ext cx="847827" cy="830289"/>
          </a:xfrm>
          <a:prstGeom prst="plus">
            <a:avLst>
              <a:gd name="adj" fmla="val 4451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ドーナツ 9">
            <a:extLst>
              <a:ext uri="{FF2B5EF4-FFF2-40B4-BE49-F238E27FC236}">
                <a16:creationId xmlns:a16="http://schemas.microsoft.com/office/drawing/2014/main" id="{1A0E7B10-23FD-AA7A-1DB5-BA0ED9636F50}"/>
              </a:ext>
            </a:extLst>
          </p:cNvPr>
          <p:cNvSpPr/>
          <p:nvPr/>
        </p:nvSpPr>
        <p:spPr>
          <a:xfrm>
            <a:off x="5211121" y="3411048"/>
            <a:ext cx="832949" cy="830846"/>
          </a:xfrm>
          <a:prstGeom prst="donut">
            <a:avLst>
              <a:gd name="adj" fmla="val 1172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a:extLst>
              <a:ext uri="{FF2B5EF4-FFF2-40B4-BE49-F238E27FC236}">
                <a16:creationId xmlns:a16="http://schemas.microsoft.com/office/drawing/2014/main" id="{00665969-1F7D-9250-A0F1-56F4CF874EEE}"/>
              </a:ext>
            </a:extLst>
          </p:cNvPr>
          <p:cNvSpPr txBox="1"/>
          <p:nvPr/>
        </p:nvSpPr>
        <p:spPr bwMode="auto">
          <a:xfrm>
            <a:off x="407902" y="836712"/>
            <a:ext cx="6612370" cy="430887"/>
          </a:xfrm>
          <a:prstGeom prst="rect">
            <a:avLst/>
          </a:prstGeom>
          <a:noFill/>
          <a:ln w="9525">
            <a:noFill/>
            <a:miter lim="800000"/>
            <a:headEnd/>
            <a:tailEnd/>
          </a:ln>
        </p:spPr>
        <p:txBody>
          <a:bodyPr wrap="square" rtlCol="0">
            <a:spAutoFit/>
          </a:bodyPr>
          <a:lstStyle/>
          <a:p>
            <a:pPr>
              <a:spcBef>
                <a:spcPct val="50000"/>
              </a:spcBef>
            </a:pPr>
            <a:r>
              <a:rPr lang="ja-JP" altLang="en-US" sz="2200" b="1">
                <a:solidFill>
                  <a:sysClr val="windowText" lastClr="000000"/>
                </a:solidFill>
                <a:latin typeface="Yu Gothic" panose="020B0400000000000000" pitchFamily="34" charset="-128"/>
                <a:ea typeface="Yu Gothic" panose="020B0400000000000000" pitchFamily="34" charset="-128"/>
              </a:rPr>
              <a:t>一般社団法人あんしん財団事件最高裁判決（図解）</a:t>
            </a:r>
            <a:endParaRPr kumimoji="1" lang="ja-JP" altLang="en-US" sz="2200" b="1">
              <a:solidFill>
                <a:sysClr val="windowText" lastClr="000000"/>
              </a:solidFill>
              <a:latin typeface="Yu Gothic" panose="020B0400000000000000" pitchFamily="34" charset="-128"/>
              <a:ea typeface="Yu Gothic" panose="020B0400000000000000" pitchFamily="34" charset="-128"/>
            </a:endParaRPr>
          </a:p>
        </p:txBody>
      </p:sp>
      <p:sp>
        <p:nvSpPr>
          <p:cNvPr id="17" name="スライド番号プレースホルダー 9">
            <a:extLst>
              <a:ext uri="{FF2B5EF4-FFF2-40B4-BE49-F238E27FC236}">
                <a16:creationId xmlns:a16="http://schemas.microsoft.com/office/drawing/2014/main" id="{5B3E0A67-41FE-174D-D815-CD40DCF0F1D2}"/>
              </a:ext>
            </a:extLst>
          </p:cNvPr>
          <p:cNvSpPr>
            <a:spLocks noGrp="1"/>
          </p:cNvSpPr>
          <p:nvPr>
            <p:ph type="sldNum" sz="quarter" idx="12"/>
          </p:nvPr>
        </p:nvSpPr>
        <p:spPr>
          <a:xfrm>
            <a:off x="6948263" y="6520259"/>
            <a:ext cx="2143421" cy="365125"/>
          </a:xfrm>
        </p:spPr>
        <p:txBody>
          <a:bodyPr/>
          <a:lstStyle/>
          <a:p>
            <a:fld id="{BDA2D046-B607-43BB-B132-AC43F89BD165}" type="slidenum">
              <a:rPr lang="ja-JP" altLang="en-US" sz="1800" smtClean="0">
                <a:solidFill>
                  <a:schemeClr val="bg1"/>
                </a:solidFill>
                <a:latin typeface="+mn-ea"/>
                <a:ea typeface="+mn-ea"/>
              </a:rPr>
              <a:pPr/>
              <a:t>2</a:t>
            </a:fld>
            <a:endParaRPr lang="ja-JP" altLang="en-US" sz="1800" dirty="0">
              <a:solidFill>
                <a:schemeClr val="bg1"/>
              </a:solidFill>
              <a:latin typeface="+mn-ea"/>
              <a:ea typeface="+mn-ea"/>
            </a:endParaRPr>
          </a:p>
        </p:txBody>
      </p:sp>
    </p:spTree>
    <p:extLst>
      <p:ext uri="{BB962C8B-B14F-4D97-AF65-F5344CB8AC3E}">
        <p14:creationId xmlns:p14="http://schemas.microsoft.com/office/powerpoint/2010/main" val="1735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a:extLst>
              <a:ext uri="{FF2B5EF4-FFF2-40B4-BE49-F238E27FC236}">
                <a16:creationId xmlns:a16="http://schemas.microsoft.com/office/drawing/2014/main" id="{9E301DD1-91E0-A343-DC03-7D724490FB60}"/>
              </a:ext>
            </a:extLst>
          </p:cNvPr>
          <p:cNvGraphicFramePr/>
          <p:nvPr/>
        </p:nvGraphicFramePr>
        <p:xfrm>
          <a:off x="395535" y="1464160"/>
          <a:ext cx="8126413" cy="4845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a:extLst>
              <a:ext uri="{FF2B5EF4-FFF2-40B4-BE49-F238E27FC236}">
                <a16:creationId xmlns:a16="http://schemas.microsoft.com/office/drawing/2014/main" id="{AF34B400-865D-5B2D-27A6-0608C5CA6C51}"/>
              </a:ext>
            </a:extLst>
          </p:cNvPr>
          <p:cNvSpPr txBox="1"/>
          <p:nvPr/>
        </p:nvSpPr>
        <p:spPr bwMode="auto">
          <a:xfrm>
            <a:off x="493986" y="764704"/>
            <a:ext cx="5545108" cy="430887"/>
          </a:xfrm>
          <a:prstGeom prst="rect">
            <a:avLst/>
          </a:prstGeom>
          <a:noFill/>
          <a:ln w="9525">
            <a:noFill/>
            <a:miter lim="800000"/>
            <a:headEnd/>
            <a:tailEnd/>
          </a:ln>
        </p:spPr>
        <p:txBody>
          <a:bodyPr wrap="none" rtlCol="0">
            <a:spAutoFit/>
          </a:bodyPr>
          <a:lstStyle/>
          <a:p>
            <a:pPr>
              <a:spcBef>
                <a:spcPct val="50000"/>
              </a:spcBef>
            </a:pPr>
            <a:r>
              <a:rPr lang="ja-JP" altLang="en-US" sz="2200" b="1">
                <a:solidFill>
                  <a:sysClr val="windowText" lastClr="000000"/>
                </a:solidFill>
                <a:latin typeface="Yu Gothic" panose="020B0400000000000000" pitchFamily="34" charset="-128"/>
                <a:ea typeface="Yu Gothic" panose="020B0400000000000000" pitchFamily="34" charset="-128"/>
              </a:rPr>
              <a:t>一般社団法人あんしん財団事件最高裁判決</a:t>
            </a:r>
            <a:endParaRPr kumimoji="1" lang="ja-JP" altLang="en-US" sz="2200" b="1">
              <a:solidFill>
                <a:sysClr val="windowText" lastClr="000000"/>
              </a:solidFill>
              <a:latin typeface="Yu Gothic" panose="020B0400000000000000" pitchFamily="34" charset="-128"/>
              <a:ea typeface="Yu Gothic" panose="020B0400000000000000" pitchFamily="34" charset="-128"/>
            </a:endParaRPr>
          </a:p>
        </p:txBody>
      </p:sp>
      <p:sp>
        <p:nvSpPr>
          <p:cNvPr id="7" name="スライド番号プレースホルダー 9">
            <a:extLst>
              <a:ext uri="{FF2B5EF4-FFF2-40B4-BE49-F238E27FC236}">
                <a16:creationId xmlns:a16="http://schemas.microsoft.com/office/drawing/2014/main" id="{CFA34CC4-FE8A-1DDB-A899-53313BDBA45C}"/>
              </a:ext>
            </a:extLst>
          </p:cNvPr>
          <p:cNvSpPr>
            <a:spLocks noGrp="1"/>
          </p:cNvSpPr>
          <p:nvPr>
            <p:ph type="sldNum" sz="quarter" idx="12"/>
          </p:nvPr>
        </p:nvSpPr>
        <p:spPr>
          <a:xfrm>
            <a:off x="6948264" y="6520259"/>
            <a:ext cx="2133600" cy="365125"/>
          </a:xfrm>
        </p:spPr>
        <p:txBody>
          <a:bodyPr/>
          <a:lstStyle/>
          <a:p>
            <a:fld id="{BDA2D046-B607-43BB-B132-AC43F89BD165}" type="slidenum">
              <a:rPr lang="ja-JP" altLang="en-US" sz="1800" smtClean="0">
                <a:solidFill>
                  <a:schemeClr val="bg1"/>
                </a:solidFill>
                <a:latin typeface="+mn-ea"/>
                <a:ea typeface="+mn-ea"/>
              </a:rPr>
              <a:pPr/>
              <a:t>3</a:t>
            </a:fld>
            <a:endParaRPr lang="ja-JP" altLang="en-US" sz="1800" dirty="0">
              <a:solidFill>
                <a:schemeClr val="bg1"/>
              </a:solidFill>
              <a:latin typeface="+mn-ea"/>
              <a:ea typeface="+mn-ea"/>
            </a:endParaRPr>
          </a:p>
        </p:txBody>
      </p:sp>
    </p:spTree>
    <p:extLst>
      <p:ext uri="{BB962C8B-B14F-4D97-AF65-F5344CB8AC3E}">
        <p14:creationId xmlns:p14="http://schemas.microsoft.com/office/powerpoint/2010/main" val="8908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a:extLst>
              <a:ext uri="{FF2B5EF4-FFF2-40B4-BE49-F238E27FC236}">
                <a16:creationId xmlns:a16="http://schemas.microsoft.com/office/drawing/2014/main" id="{9E301DD1-91E0-A343-DC03-7D724490FB60}"/>
              </a:ext>
            </a:extLst>
          </p:cNvPr>
          <p:cNvGraphicFramePr/>
          <p:nvPr>
            <p:extLst>
              <p:ext uri="{D42A27DB-BD31-4B8C-83A1-F6EECF244321}">
                <p14:modId xmlns:p14="http://schemas.microsoft.com/office/powerpoint/2010/main" val="4018002566"/>
              </p:ext>
            </p:extLst>
          </p:nvPr>
        </p:nvGraphicFramePr>
        <p:xfrm>
          <a:off x="395535" y="1464160"/>
          <a:ext cx="8126413" cy="4845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a:extLst>
              <a:ext uri="{FF2B5EF4-FFF2-40B4-BE49-F238E27FC236}">
                <a16:creationId xmlns:a16="http://schemas.microsoft.com/office/drawing/2014/main" id="{5638532A-9ECB-4BBB-89C0-98D495BEAFB5}"/>
              </a:ext>
            </a:extLst>
          </p:cNvPr>
          <p:cNvSpPr txBox="1"/>
          <p:nvPr/>
        </p:nvSpPr>
        <p:spPr bwMode="auto">
          <a:xfrm>
            <a:off x="407902" y="836712"/>
            <a:ext cx="5545108" cy="430887"/>
          </a:xfrm>
          <a:prstGeom prst="rect">
            <a:avLst/>
          </a:prstGeom>
          <a:noFill/>
          <a:ln w="9525">
            <a:noFill/>
            <a:miter lim="800000"/>
            <a:headEnd/>
            <a:tailEnd/>
          </a:ln>
        </p:spPr>
        <p:txBody>
          <a:bodyPr wrap="none" rtlCol="0">
            <a:spAutoFit/>
          </a:bodyPr>
          <a:lstStyle/>
          <a:p>
            <a:pPr>
              <a:spcBef>
                <a:spcPct val="50000"/>
              </a:spcBef>
            </a:pPr>
            <a:r>
              <a:rPr lang="ja-JP" altLang="en-US" sz="2200" b="1">
                <a:solidFill>
                  <a:sysClr val="windowText" lastClr="000000"/>
                </a:solidFill>
                <a:latin typeface="Yu Gothic" panose="020B0400000000000000" pitchFamily="34" charset="-128"/>
                <a:ea typeface="Yu Gothic" panose="020B0400000000000000" pitchFamily="34" charset="-128"/>
              </a:rPr>
              <a:t>一般社団法人あんしん財団事件最高裁判決</a:t>
            </a:r>
            <a:endParaRPr kumimoji="1" lang="ja-JP" altLang="en-US" sz="2200" b="1">
              <a:solidFill>
                <a:sysClr val="windowText" lastClr="000000"/>
              </a:solidFill>
              <a:latin typeface="Yu Gothic" panose="020B0400000000000000" pitchFamily="34" charset="-128"/>
              <a:ea typeface="Yu Gothic" panose="020B0400000000000000" pitchFamily="34" charset="-128"/>
            </a:endParaRPr>
          </a:p>
        </p:txBody>
      </p:sp>
      <p:sp>
        <p:nvSpPr>
          <p:cNvPr id="7" name="スライド番号プレースホルダー 9">
            <a:extLst>
              <a:ext uri="{FF2B5EF4-FFF2-40B4-BE49-F238E27FC236}">
                <a16:creationId xmlns:a16="http://schemas.microsoft.com/office/drawing/2014/main" id="{D6C12801-63B5-0038-DE87-472F5548471E}"/>
              </a:ext>
            </a:extLst>
          </p:cNvPr>
          <p:cNvSpPr>
            <a:spLocks noGrp="1"/>
          </p:cNvSpPr>
          <p:nvPr>
            <p:ph type="sldNum" sz="quarter" idx="12"/>
          </p:nvPr>
        </p:nvSpPr>
        <p:spPr>
          <a:xfrm>
            <a:off x="6948264" y="6520259"/>
            <a:ext cx="2133600" cy="365125"/>
          </a:xfrm>
        </p:spPr>
        <p:txBody>
          <a:bodyPr/>
          <a:lstStyle/>
          <a:p>
            <a:fld id="{BDA2D046-B607-43BB-B132-AC43F89BD165}" type="slidenum">
              <a:rPr lang="ja-JP" altLang="en-US" sz="1800" smtClean="0">
                <a:solidFill>
                  <a:schemeClr val="bg1"/>
                </a:solidFill>
                <a:latin typeface="+mn-ea"/>
                <a:ea typeface="+mn-ea"/>
              </a:rPr>
              <a:pPr/>
              <a:t>4</a:t>
            </a:fld>
            <a:endParaRPr lang="ja-JP" altLang="en-US" sz="1800" dirty="0">
              <a:solidFill>
                <a:schemeClr val="bg1"/>
              </a:solidFill>
              <a:latin typeface="+mn-ea"/>
              <a:ea typeface="+mn-ea"/>
            </a:endParaRPr>
          </a:p>
        </p:txBody>
      </p:sp>
    </p:spTree>
    <p:extLst>
      <p:ext uri="{BB962C8B-B14F-4D97-AF65-F5344CB8AC3E}">
        <p14:creationId xmlns:p14="http://schemas.microsoft.com/office/powerpoint/2010/main" val="5857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a:extLst>
              <a:ext uri="{FF2B5EF4-FFF2-40B4-BE49-F238E27FC236}">
                <a16:creationId xmlns:a16="http://schemas.microsoft.com/office/drawing/2014/main" id="{A1E27095-C5E0-D808-41D0-E9F7906B5697}"/>
              </a:ext>
            </a:extLst>
          </p:cNvPr>
          <p:cNvGraphicFramePr/>
          <p:nvPr>
            <p:extLst>
              <p:ext uri="{D42A27DB-BD31-4B8C-83A1-F6EECF244321}">
                <p14:modId xmlns:p14="http://schemas.microsoft.com/office/powerpoint/2010/main" val="879668787"/>
              </p:ext>
            </p:extLst>
          </p:nvPr>
        </p:nvGraphicFramePr>
        <p:xfrm>
          <a:off x="395537" y="1628800"/>
          <a:ext cx="815632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a:extLst>
              <a:ext uri="{FF2B5EF4-FFF2-40B4-BE49-F238E27FC236}">
                <a16:creationId xmlns:a16="http://schemas.microsoft.com/office/drawing/2014/main" id="{8C5BAA9F-9853-E713-4786-1ACCBC41B2B3}"/>
              </a:ext>
            </a:extLst>
          </p:cNvPr>
          <p:cNvSpPr txBox="1"/>
          <p:nvPr/>
        </p:nvSpPr>
        <p:spPr bwMode="auto">
          <a:xfrm>
            <a:off x="395536" y="775552"/>
            <a:ext cx="8005762" cy="430887"/>
          </a:xfrm>
          <a:prstGeom prst="rect">
            <a:avLst/>
          </a:prstGeom>
          <a:noFill/>
          <a:ln w="9525">
            <a:noFill/>
            <a:miter lim="800000"/>
            <a:headEnd/>
            <a:tailEnd/>
          </a:ln>
        </p:spPr>
        <p:txBody>
          <a:bodyPr wrap="square" rtlCol="0">
            <a:spAutoFit/>
          </a:bodyPr>
          <a:lstStyle/>
          <a:p>
            <a:pPr>
              <a:spcBef>
                <a:spcPct val="50000"/>
              </a:spcBef>
            </a:pPr>
            <a:r>
              <a:rPr kumimoji="1" lang="ja-JP" altLang="en-US" sz="2200" b="1">
                <a:solidFill>
                  <a:sysClr val="windowText" lastClr="000000"/>
                </a:solidFill>
                <a:latin typeface="Yu Gothic" panose="020B0400000000000000" pitchFamily="34" charset="-128"/>
                <a:ea typeface="Yu Gothic" panose="020B0400000000000000" pitchFamily="34" charset="-128"/>
              </a:rPr>
              <a:t>今後の労災実務との向き合い方（事業主の立場から）</a:t>
            </a:r>
          </a:p>
        </p:txBody>
      </p:sp>
      <p:sp>
        <p:nvSpPr>
          <p:cNvPr id="7" name="スライド番号プレースホルダー 9">
            <a:extLst>
              <a:ext uri="{FF2B5EF4-FFF2-40B4-BE49-F238E27FC236}">
                <a16:creationId xmlns:a16="http://schemas.microsoft.com/office/drawing/2014/main" id="{C036F525-649A-2E20-59BE-883D277E468B}"/>
              </a:ext>
            </a:extLst>
          </p:cNvPr>
          <p:cNvSpPr>
            <a:spLocks noGrp="1"/>
          </p:cNvSpPr>
          <p:nvPr>
            <p:ph type="sldNum" sz="quarter" idx="12"/>
          </p:nvPr>
        </p:nvSpPr>
        <p:spPr>
          <a:xfrm>
            <a:off x="6948264" y="6520259"/>
            <a:ext cx="2133600" cy="365125"/>
          </a:xfrm>
        </p:spPr>
        <p:txBody>
          <a:bodyPr/>
          <a:lstStyle/>
          <a:p>
            <a:fld id="{BDA2D046-B607-43BB-B132-AC43F89BD165}" type="slidenum">
              <a:rPr lang="ja-JP" altLang="en-US" sz="1800" smtClean="0">
                <a:solidFill>
                  <a:schemeClr val="bg1"/>
                </a:solidFill>
                <a:latin typeface="+mn-ea"/>
                <a:ea typeface="+mn-ea"/>
              </a:rPr>
              <a:pPr/>
              <a:t>5</a:t>
            </a:fld>
            <a:endParaRPr lang="ja-JP" altLang="en-US" sz="1800" dirty="0">
              <a:solidFill>
                <a:schemeClr val="bg1"/>
              </a:solidFill>
              <a:latin typeface="+mn-ea"/>
              <a:ea typeface="+mn-ea"/>
            </a:endParaRPr>
          </a:p>
        </p:txBody>
      </p:sp>
    </p:spTree>
    <p:extLst>
      <p:ext uri="{BB962C8B-B14F-4D97-AF65-F5344CB8AC3E}">
        <p14:creationId xmlns:p14="http://schemas.microsoft.com/office/powerpoint/2010/main" val="36697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8DBE8071-8BED-4446-878B-EF85074201A6}"/>
              </a:ext>
            </a:extLst>
          </p:cNvPr>
          <p:cNvSpPr/>
          <p:nvPr/>
        </p:nvSpPr>
        <p:spPr>
          <a:xfrm>
            <a:off x="323528" y="1628800"/>
            <a:ext cx="8568952" cy="4248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a:solidFill>
                  <a:schemeClr val="bg1"/>
                </a:solidFill>
                <a:latin typeface="+mj-ea"/>
                <a:ea typeface="+mj-ea"/>
              </a:rPr>
              <a:t>労災認定に対する使用者意見書</a:t>
            </a:r>
            <a:endParaRPr lang="en-US" altLang="ja-JP" sz="4000" dirty="0">
              <a:solidFill>
                <a:schemeClr val="bg1"/>
              </a:solidFill>
              <a:latin typeface="+mj-ea"/>
              <a:ea typeface="+mj-ea"/>
            </a:endParaRPr>
          </a:p>
        </p:txBody>
      </p:sp>
      <p:sp>
        <p:nvSpPr>
          <p:cNvPr id="4" name="スライド番号プレースホルダー 3">
            <a:extLst>
              <a:ext uri="{FF2B5EF4-FFF2-40B4-BE49-F238E27FC236}">
                <a16:creationId xmlns:a16="http://schemas.microsoft.com/office/drawing/2014/main" id="{6A7FDFC7-6B46-92FD-0F08-AC9920769DB8}"/>
              </a:ext>
            </a:extLst>
          </p:cNvPr>
          <p:cNvSpPr>
            <a:spLocks noGrp="1"/>
          </p:cNvSpPr>
          <p:nvPr>
            <p:ph type="sldNum" sz="quarter" idx="12"/>
          </p:nvPr>
        </p:nvSpPr>
        <p:spPr/>
        <p:txBody>
          <a:bodyPr/>
          <a:lstStyle/>
          <a:p>
            <a:fld id="{BDA2D046-B607-43BB-B132-AC43F89BD165}" type="slidenum">
              <a:rPr lang="ja-JP" altLang="en-US" smtClean="0"/>
              <a:pPr/>
              <a:t>6</a:t>
            </a:fld>
            <a:endParaRPr lang="ja-JP" altLang="en-US"/>
          </a:p>
        </p:txBody>
      </p:sp>
    </p:spTree>
    <p:extLst>
      <p:ext uri="{BB962C8B-B14F-4D97-AF65-F5344CB8AC3E}">
        <p14:creationId xmlns:p14="http://schemas.microsoft.com/office/powerpoint/2010/main" val="275620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71513" y="30860"/>
            <a:ext cx="2082800" cy="299720"/>
          </a:xfrm>
          <a:prstGeom prst="rect">
            <a:avLst/>
          </a:prstGeom>
        </p:spPr>
        <p:txBody>
          <a:bodyPr vert="horz" wrap="square" lIns="0" tIns="12700" rIns="0" bIns="0" rtlCol="0">
            <a:spAutoFit/>
          </a:bodyPr>
          <a:lstStyle/>
          <a:p>
            <a:pPr marL="12700">
              <a:lnSpc>
                <a:spcPct val="100000"/>
              </a:lnSpc>
              <a:spcBef>
                <a:spcPts val="100"/>
              </a:spcBef>
            </a:pPr>
            <a:r>
              <a:rPr sz="1800" b="1" spc="-10" dirty="0" err="1">
                <a:latin typeface="ヒラギノ明朝 ProN W6"/>
                <a:cs typeface="ヒラギノ明朝 ProN W6"/>
              </a:rPr>
              <a:t>杜若経営法律事務所</a:t>
            </a:r>
            <a:endParaRPr sz="1800">
              <a:latin typeface="ヒラギノ明朝 ProN W6"/>
              <a:cs typeface="ヒラギノ明朝 ProN W6"/>
            </a:endParaRPr>
          </a:p>
        </p:txBody>
      </p:sp>
      <p:sp>
        <p:nvSpPr>
          <p:cNvPr id="3" name="object 3"/>
          <p:cNvSpPr txBox="1">
            <a:spLocks noGrp="1"/>
          </p:cNvSpPr>
          <p:nvPr>
            <p:ph type="title"/>
          </p:nvPr>
        </p:nvSpPr>
        <p:spPr>
          <a:xfrm>
            <a:off x="474369" y="830326"/>
            <a:ext cx="6410553" cy="391160"/>
          </a:xfrm>
          <a:prstGeom prst="rect">
            <a:avLst/>
          </a:prstGeom>
        </p:spPr>
        <p:txBody>
          <a:bodyPr vert="horz" wrap="square" lIns="0" tIns="12700" rIns="0" bIns="0" rtlCol="0">
            <a:spAutoFit/>
          </a:bodyPr>
          <a:lstStyle/>
          <a:p>
            <a:pPr marL="12700">
              <a:lnSpc>
                <a:spcPct val="100000"/>
              </a:lnSpc>
              <a:spcBef>
                <a:spcPts val="100"/>
              </a:spcBef>
            </a:pPr>
            <a:r>
              <a:rPr sz="2400" spc="-5" err="1">
                <a:solidFill>
                  <a:srgbClr val="001F5F"/>
                </a:solidFill>
              </a:rPr>
              <a:t>労災保険給付の概要と仕組み</a:t>
            </a:r>
            <a:endParaRPr sz="2400"/>
          </a:p>
        </p:txBody>
      </p:sp>
      <p:sp>
        <p:nvSpPr>
          <p:cNvPr id="4" name="object 4"/>
          <p:cNvSpPr txBox="1"/>
          <p:nvPr/>
        </p:nvSpPr>
        <p:spPr>
          <a:xfrm>
            <a:off x="474370" y="1437894"/>
            <a:ext cx="5558790" cy="1462405"/>
          </a:xfrm>
          <a:prstGeom prst="rect">
            <a:avLst/>
          </a:prstGeom>
        </p:spPr>
        <p:txBody>
          <a:bodyPr vert="horz" wrap="square" lIns="0" tIns="12700" rIns="0" bIns="0" rtlCol="0">
            <a:spAutoFit/>
          </a:bodyPr>
          <a:lstStyle/>
          <a:p>
            <a:pPr marL="59055">
              <a:lnSpc>
                <a:spcPct val="100000"/>
              </a:lnSpc>
              <a:spcBef>
                <a:spcPts val="100"/>
              </a:spcBef>
            </a:pPr>
            <a:r>
              <a:rPr sz="1800" b="1" spc="-5">
                <a:solidFill>
                  <a:srgbClr val="2D3036"/>
                </a:solidFill>
                <a:latin typeface="ヒラギノ明朝 ProN W6"/>
                <a:cs typeface="ヒラギノ明朝 ProN W6"/>
              </a:rPr>
              <a:t>いわゆる「労災申請」とは？</a:t>
            </a:r>
            <a:endParaRPr sz="1800">
              <a:latin typeface="ヒラギノ明朝 ProN W6"/>
              <a:cs typeface="ヒラギノ明朝 ProN W6"/>
            </a:endParaRPr>
          </a:p>
          <a:p>
            <a:pPr marL="287655">
              <a:lnSpc>
                <a:spcPct val="100000"/>
              </a:lnSpc>
              <a:spcBef>
                <a:spcPts val="2160"/>
              </a:spcBef>
            </a:pPr>
            <a:r>
              <a:rPr sz="1800" spc="-15">
                <a:solidFill>
                  <a:srgbClr val="2D3036"/>
                </a:solidFill>
                <a:latin typeface="ヒラギノ明朝 ProN W3"/>
                <a:cs typeface="ヒラギノ明朝 ProN W3"/>
              </a:rPr>
              <a:t>被災労働者が労基署に労災保険給付を請求する手続</a:t>
            </a:r>
            <a:endParaRPr sz="1800">
              <a:latin typeface="ヒラギノ明朝 ProN W3"/>
              <a:cs typeface="ヒラギノ明朝 ProN W3"/>
            </a:endParaRPr>
          </a:p>
          <a:p>
            <a:pPr>
              <a:lnSpc>
                <a:spcPct val="100000"/>
              </a:lnSpc>
              <a:spcBef>
                <a:spcPts val="330"/>
              </a:spcBef>
            </a:pPr>
            <a:endParaRPr sz="1800">
              <a:latin typeface="ヒラギノ明朝 ProN W3"/>
              <a:cs typeface="ヒラギノ明朝 ProN W3"/>
            </a:endParaRPr>
          </a:p>
          <a:p>
            <a:pPr marL="12700">
              <a:lnSpc>
                <a:spcPct val="100000"/>
              </a:lnSpc>
            </a:pPr>
            <a:r>
              <a:rPr sz="1800" b="1" spc="-5">
                <a:latin typeface="ヒラギノ明朝 ProN W6"/>
                <a:cs typeface="ヒラギノ明朝 ProN W6"/>
              </a:rPr>
              <a:t>労災申請から決定までの流れ</a:t>
            </a:r>
            <a:endParaRPr sz="1800">
              <a:latin typeface="ヒラギノ明朝 ProN W6"/>
              <a:cs typeface="ヒラギノ明朝 ProN W6"/>
            </a:endParaRPr>
          </a:p>
        </p:txBody>
      </p:sp>
      <p:grpSp>
        <p:nvGrpSpPr>
          <p:cNvPr id="5" name="object 5"/>
          <p:cNvGrpSpPr/>
          <p:nvPr/>
        </p:nvGrpSpPr>
        <p:grpSpPr>
          <a:xfrm>
            <a:off x="297179" y="3329930"/>
            <a:ext cx="1287780" cy="1379855"/>
            <a:chOff x="297179" y="3329930"/>
            <a:chExt cx="1287780" cy="1379855"/>
          </a:xfrm>
        </p:grpSpPr>
        <p:pic>
          <p:nvPicPr>
            <p:cNvPr id="6" name="object 6"/>
            <p:cNvPicPr/>
            <p:nvPr/>
          </p:nvPicPr>
          <p:blipFill>
            <a:blip r:embed="rId2" cstate="print"/>
            <a:stretch>
              <a:fillRect/>
            </a:stretch>
          </p:blipFill>
          <p:spPr>
            <a:xfrm>
              <a:off x="396202" y="3329930"/>
              <a:ext cx="1092782" cy="1379239"/>
            </a:xfrm>
            <a:prstGeom prst="rect">
              <a:avLst/>
            </a:prstGeom>
          </p:spPr>
        </p:pic>
        <p:pic>
          <p:nvPicPr>
            <p:cNvPr id="7" name="object 7"/>
            <p:cNvPicPr/>
            <p:nvPr/>
          </p:nvPicPr>
          <p:blipFill>
            <a:blip r:embed="rId3" cstate="print"/>
            <a:stretch>
              <a:fillRect/>
            </a:stretch>
          </p:blipFill>
          <p:spPr>
            <a:xfrm>
              <a:off x="297179" y="3488436"/>
              <a:ext cx="1287780" cy="1130808"/>
            </a:xfrm>
            <a:prstGeom prst="rect">
              <a:avLst/>
            </a:prstGeom>
          </p:spPr>
        </p:pic>
        <p:sp>
          <p:nvSpPr>
            <p:cNvPr id="8" name="object 8"/>
            <p:cNvSpPr/>
            <p:nvPr/>
          </p:nvSpPr>
          <p:spPr>
            <a:xfrm>
              <a:off x="448817" y="3362706"/>
              <a:ext cx="992505" cy="1278890"/>
            </a:xfrm>
            <a:custGeom>
              <a:avLst/>
              <a:gdLst/>
              <a:ahLst/>
              <a:cxnLst/>
              <a:rect l="l" t="t" r="r" b="b"/>
              <a:pathLst>
                <a:path w="992505" h="1278889">
                  <a:moveTo>
                    <a:pt x="892937" y="0"/>
                  </a:moveTo>
                  <a:lnTo>
                    <a:pt x="99212" y="0"/>
                  </a:lnTo>
                  <a:lnTo>
                    <a:pt x="60596" y="7800"/>
                  </a:lnTo>
                  <a:lnTo>
                    <a:pt x="29060" y="29067"/>
                  </a:lnTo>
                  <a:lnTo>
                    <a:pt x="7797" y="60596"/>
                  </a:lnTo>
                  <a:lnTo>
                    <a:pt x="0" y="99187"/>
                  </a:lnTo>
                  <a:lnTo>
                    <a:pt x="0" y="1179449"/>
                  </a:lnTo>
                  <a:lnTo>
                    <a:pt x="7797" y="1218039"/>
                  </a:lnTo>
                  <a:lnTo>
                    <a:pt x="29060" y="1249568"/>
                  </a:lnTo>
                  <a:lnTo>
                    <a:pt x="60596" y="1270835"/>
                  </a:lnTo>
                  <a:lnTo>
                    <a:pt x="99212" y="1278636"/>
                  </a:lnTo>
                  <a:lnTo>
                    <a:pt x="892937" y="1278636"/>
                  </a:lnTo>
                  <a:lnTo>
                    <a:pt x="931527" y="1270835"/>
                  </a:lnTo>
                  <a:lnTo>
                    <a:pt x="963056" y="1249568"/>
                  </a:lnTo>
                  <a:lnTo>
                    <a:pt x="984323" y="1218039"/>
                  </a:lnTo>
                  <a:lnTo>
                    <a:pt x="992123" y="1179449"/>
                  </a:lnTo>
                  <a:lnTo>
                    <a:pt x="992123" y="99187"/>
                  </a:lnTo>
                  <a:lnTo>
                    <a:pt x="984323" y="60596"/>
                  </a:lnTo>
                  <a:lnTo>
                    <a:pt x="963056" y="29067"/>
                  </a:lnTo>
                  <a:lnTo>
                    <a:pt x="931527" y="7800"/>
                  </a:lnTo>
                  <a:lnTo>
                    <a:pt x="892937" y="0"/>
                  </a:lnTo>
                  <a:close/>
                </a:path>
              </a:pathLst>
            </a:custGeom>
            <a:solidFill>
              <a:srgbClr val="9BBA58"/>
            </a:solidFill>
          </p:spPr>
          <p:txBody>
            <a:bodyPr wrap="square" lIns="0" tIns="0" rIns="0" bIns="0" rtlCol="0"/>
            <a:lstStyle/>
            <a:p>
              <a:endParaRPr/>
            </a:p>
          </p:txBody>
        </p:sp>
        <p:sp>
          <p:nvSpPr>
            <p:cNvPr id="9" name="object 9"/>
            <p:cNvSpPr/>
            <p:nvPr/>
          </p:nvSpPr>
          <p:spPr>
            <a:xfrm>
              <a:off x="448817" y="3362706"/>
              <a:ext cx="992505" cy="1278890"/>
            </a:xfrm>
            <a:custGeom>
              <a:avLst/>
              <a:gdLst/>
              <a:ahLst/>
              <a:cxnLst/>
              <a:rect l="l" t="t" r="r" b="b"/>
              <a:pathLst>
                <a:path w="992505" h="1278889">
                  <a:moveTo>
                    <a:pt x="0" y="99187"/>
                  </a:moveTo>
                  <a:lnTo>
                    <a:pt x="7797" y="60596"/>
                  </a:lnTo>
                  <a:lnTo>
                    <a:pt x="29060" y="29067"/>
                  </a:lnTo>
                  <a:lnTo>
                    <a:pt x="60596" y="7800"/>
                  </a:lnTo>
                  <a:lnTo>
                    <a:pt x="99212" y="0"/>
                  </a:lnTo>
                  <a:lnTo>
                    <a:pt x="892937" y="0"/>
                  </a:lnTo>
                  <a:lnTo>
                    <a:pt x="931527" y="7800"/>
                  </a:lnTo>
                  <a:lnTo>
                    <a:pt x="963056" y="29067"/>
                  </a:lnTo>
                  <a:lnTo>
                    <a:pt x="984323" y="60596"/>
                  </a:lnTo>
                  <a:lnTo>
                    <a:pt x="992123" y="99187"/>
                  </a:lnTo>
                  <a:lnTo>
                    <a:pt x="992123" y="1179449"/>
                  </a:lnTo>
                  <a:lnTo>
                    <a:pt x="984323" y="1218039"/>
                  </a:lnTo>
                  <a:lnTo>
                    <a:pt x="963056" y="1249568"/>
                  </a:lnTo>
                  <a:lnTo>
                    <a:pt x="931527" y="1270835"/>
                  </a:lnTo>
                  <a:lnTo>
                    <a:pt x="892937" y="1278636"/>
                  </a:lnTo>
                  <a:lnTo>
                    <a:pt x="99212" y="1278636"/>
                  </a:lnTo>
                  <a:lnTo>
                    <a:pt x="60596" y="1270835"/>
                  </a:lnTo>
                  <a:lnTo>
                    <a:pt x="29060" y="1249568"/>
                  </a:lnTo>
                  <a:lnTo>
                    <a:pt x="7797" y="1218039"/>
                  </a:lnTo>
                  <a:lnTo>
                    <a:pt x="0" y="1179449"/>
                  </a:lnTo>
                  <a:lnTo>
                    <a:pt x="0" y="99187"/>
                  </a:lnTo>
                  <a:close/>
                </a:path>
              </a:pathLst>
            </a:custGeom>
            <a:ln w="38100">
              <a:solidFill>
                <a:srgbClr val="FFFFFF"/>
              </a:solidFill>
            </a:ln>
          </p:spPr>
          <p:txBody>
            <a:bodyPr wrap="square" lIns="0" tIns="0" rIns="0" bIns="0" rtlCol="0"/>
            <a:lstStyle/>
            <a:p>
              <a:endParaRPr/>
            </a:p>
          </p:txBody>
        </p:sp>
      </p:grpSp>
      <p:sp>
        <p:nvSpPr>
          <p:cNvPr id="10" name="object 10"/>
          <p:cNvSpPr txBox="1"/>
          <p:nvPr/>
        </p:nvSpPr>
        <p:spPr>
          <a:xfrm>
            <a:off x="524967" y="3543452"/>
            <a:ext cx="836294" cy="739140"/>
          </a:xfrm>
          <a:prstGeom prst="rect">
            <a:avLst/>
          </a:prstGeom>
        </p:spPr>
        <p:txBody>
          <a:bodyPr vert="horz" wrap="square" lIns="0" tIns="12700" rIns="0" bIns="0" rtlCol="0">
            <a:spAutoFit/>
          </a:bodyPr>
          <a:lstStyle/>
          <a:p>
            <a:pPr marL="215265" marR="5080" indent="-203200">
              <a:lnSpc>
                <a:spcPct val="146300"/>
              </a:lnSpc>
              <a:spcBef>
                <a:spcPts val="100"/>
              </a:spcBef>
            </a:pPr>
            <a:r>
              <a:rPr sz="1600" spc="-35">
                <a:solidFill>
                  <a:srgbClr val="FFFFFF"/>
                </a:solidFill>
                <a:latin typeface="ヒラギノ明朝 ProN W3"/>
                <a:cs typeface="ヒラギノ明朝 ProN W3"/>
              </a:rPr>
              <a:t>担当者の</a:t>
            </a:r>
            <a:r>
              <a:rPr sz="1600" spc="-40">
                <a:solidFill>
                  <a:srgbClr val="FFFFFF"/>
                </a:solidFill>
                <a:latin typeface="ヒラギノ明朝 ProN W3"/>
                <a:cs typeface="ヒラギノ明朝 ProN W3"/>
              </a:rPr>
              <a:t>決定</a:t>
            </a:r>
            <a:endParaRPr sz="1600">
              <a:latin typeface="ヒラギノ明朝 ProN W3"/>
              <a:cs typeface="ヒラギノ明朝 ProN W3"/>
            </a:endParaRPr>
          </a:p>
        </p:txBody>
      </p:sp>
      <p:grpSp>
        <p:nvGrpSpPr>
          <p:cNvPr id="11" name="object 11"/>
          <p:cNvGrpSpPr/>
          <p:nvPr/>
        </p:nvGrpSpPr>
        <p:grpSpPr>
          <a:xfrm>
            <a:off x="1534667" y="3329930"/>
            <a:ext cx="1583690" cy="1379855"/>
            <a:chOff x="1534667" y="3329930"/>
            <a:chExt cx="1583690" cy="1379855"/>
          </a:xfrm>
        </p:grpSpPr>
        <p:pic>
          <p:nvPicPr>
            <p:cNvPr id="12" name="object 12"/>
            <p:cNvPicPr/>
            <p:nvPr/>
          </p:nvPicPr>
          <p:blipFill>
            <a:blip r:embed="rId4" cstate="print"/>
            <a:stretch>
              <a:fillRect/>
            </a:stretch>
          </p:blipFill>
          <p:spPr>
            <a:xfrm>
              <a:off x="1534667" y="3810012"/>
              <a:ext cx="368820" cy="417563"/>
            </a:xfrm>
            <a:prstGeom prst="rect">
              <a:avLst/>
            </a:prstGeom>
          </p:spPr>
        </p:pic>
        <p:sp>
          <p:nvSpPr>
            <p:cNvPr id="13" name="object 13"/>
            <p:cNvSpPr/>
            <p:nvPr/>
          </p:nvSpPr>
          <p:spPr>
            <a:xfrm>
              <a:off x="1577339" y="3832860"/>
              <a:ext cx="288290" cy="337185"/>
            </a:xfrm>
            <a:custGeom>
              <a:avLst/>
              <a:gdLst/>
              <a:ahLst/>
              <a:cxnLst/>
              <a:rect l="l" t="t" r="r" b="b"/>
              <a:pathLst>
                <a:path w="288289" h="337185">
                  <a:moveTo>
                    <a:pt x="144017" y="0"/>
                  </a:moveTo>
                  <a:lnTo>
                    <a:pt x="144017" y="67309"/>
                  </a:lnTo>
                  <a:lnTo>
                    <a:pt x="0" y="67309"/>
                  </a:lnTo>
                  <a:lnTo>
                    <a:pt x="0" y="269494"/>
                  </a:lnTo>
                  <a:lnTo>
                    <a:pt x="144017" y="269494"/>
                  </a:lnTo>
                  <a:lnTo>
                    <a:pt x="144017" y="336803"/>
                  </a:lnTo>
                  <a:lnTo>
                    <a:pt x="288035" y="168401"/>
                  </a:lnTo>
                  <a:lnTo>
                    <a:pt x="144017" y="0"/>
                  </a:lnTo>
                  <a:close/>
                </a:path>
              </a:pathLst>
            </a:custGeom>
            <a:solidFill>
              <a:srgbClr val="9BBA58"/>
            </a:solidFill>
          </p:spPr>
          <p:txBody>
            <a:bodyPr wrap="square" lIns="0" tIns="0" rIns="0" bIns="0" rtlCol="0"/>
            <a:lstStyle/>
            <a:p>
              <a:endParaRPr/>
            </a:p>
          </p:txBody>
        </p:sp>
        <p:pic>
          <p:nvPicPr>
            <p:cNvPr id="14" name="object 14"/>
            <p:cNvPicPr/>
            <p:nvPr/>
          </p:nvPicPr>
          <p:blipFill>
            <a:blip r:embed="rId5" cstate="print"/>
            <a:stretch>
              <a:fillRect/>
            </a:stretch>
          </p:blipFill>
          <p:spPr>
            <a:xfrm>
              <a:off x="1933921" y="3329930"/>
              <a:ext cx="1184217" cy="1379239"/>
            </a:xfrm>
            <a:prstGeom prst="rect">
              <a:avLst/>
            </a:prstGeom>
          </p:spPr>
        </p:pic>
        <p:sp>
          <p:nvSpPr>
            <p:cNvPr id="15" name="object 15"/>
            <p:cNvSpPr/>
            <p:nvPr/>
          </p:nvSpPr>
          <p:spPr>
            <a:xfrm>
              <a:off x="1986533" y="3362706"/>
              <a:ext cx="1083945" cy="1278890"/>
            </a:xfrm>
            <a:custGeom>
              <a:avLst/>
              <a:gdLst/>
              <a:ahLst/>
              <a:cxnLst/>
              <a:rect l="l" t="t" r="r" b="b"/>
              <a:pathLst>
                <a:path w="1083945" h="1278889">
                  <a:moveTo>
                    <a:pt x="975233" y="0"/>
                  </a:moveTo>
                  <a:lnTo>
                    <a:pt x="108331" y="0"/>
                  </a:lnTo>
                  <a:lnTo>
                    <a:pt x="66168" y="8514"/>
                  </a:lnTo>
                  <a:lnTo>
                    <a:pt x="31734" y="31734"/>
                  </a:lnTo>
                  <a:lnTo>
                    <a:pt x="8514" y="66168"/>
                  </a:lnTo>
                  <a:lnTo>
                    <a:pt x="0" y="108331"/>
                  </a:lnTo>
                  <a:lnTo>
                    <a:pt x="0" y="1170305"/>
                  </a:lnTo>
                  <a:lnTo>
                    <a:pt x="8514" y="1212467"/>
                  </a:lnTo>
                  <a:lnTo>
                    <a:pt x="31734" y="1246901"/>
                  </a:lnTo>
                  <a:lnTo>
                    <a:pt x="66168" y="1270121"/>
                  </a:lnTo>
                  <a:lnTo>
                    <a:pt x="108331" y="1278636"/>
                  </a:lnTo>
                  <a:lnTo>
                    <a:pt x="975233" y="1278636"/>
                  </a:lnTo>
                  <a:lnTo>
                    <a:pt x="1017395" y="1270121"/>
                  </a:lnTo>
                  <a:lnTo>
                    <a:pt x="1051829" y="1246901"/>
                  </a:lnTo>
                  <a:lnTo>
                    <a:pt x="1075049" y="1212467"/>
                  </a:lnTo>
                  <a:lnTo>
                    <a:pt x="1083564" y="1170305"/>
                  </a:lnTo>
                  <a:lnTo>
                    <a:pt x="1083564" y="108331"/>
                  </a:lnTo>
                  <a:lnTo>
                    <a:pt x="1075049" y="66168"/>
                  </a:lnTo>
                  <a:lnTo>
                    <a:pt x="1051829" y="31734"/>
                  </a:lnTo>
                  <a:lnTo>
                    <a:pt x="1017395" y="8514"/>
                  </a:lnTo>
                  <a:lnTo>
                    <a:pt x="975233" y="0"/>
                  </a:lnTo>
                  <a:close/>
                </a:path>
              </a:pathLst>
            </a:custGeom>
            <a:solidFill>
              <a:srgbClr val="5CB564"/>
            </a:solidFill>
          </p:spPr>
          <p:txBody>
            <a:bodyPr wrap="square" lIns="0" tIns="0" rIns="0" bIns="0" rtlCol="0"/>
            <a:lstStyle/>
            <a:p>
              <a:endParaRPr/>
            </a:p>
          </p:txBody>
        </p:sp>
        <p:sp>
          <p:nvSpPr>
            <p:cNvPr id="16" name="object 16"/>
            <p:cNvSpPr/>
            <p:nvPr/>
          </p:nvSpPr>
          <p:spPr>
            <a:xfrm>
              <a:off x="1986533" y="3362706"/>
              <a:ext cx="1083945" cy="1278890"/>
            </a:xfrm>
            <a:custGeom>
              <a:avLst/>
              <a:gdLst/>
              <a:ahLst/>
              <a:cxnLst/>
              <a:rect l="l" t="t" r="r" b="b"/>
              <a:pathLst>
                <a:path w="1083945" h="1278889">
                  <a:moveTo>
                    <a:pt x="0" y="108331"/>
                  </a:moveTo>
                  <a:lnTo>
                    <a:pt x="8514" y="66168"/>
                  </a:lnTo>
                  <a:lnTo>
                    <a:pt x="31734" y="31734"/>
                  </a:lnTo>
                  <a:lnTo>
                    <a:pt x="66168" y="8514"/>
                  </a:lnTo>
                  <a:lnTo>
                    <a:pt x="108331" y="0"/>
                  </a:lnTo>
                  <a:lnTo>
                    <a:pt x="975233" y="0"/>
                  </a:lnTo>
                  <a:lnTo>
                    <a:pt x="1017395" y="8514"/>
                  </a:lnTo>
                  <a:lnTo>
                    <a:pt x="1051829" y="31734"/>
                  </a:lnTo>
                  <a:lnTo>
                    <a:pt x="1075049" y="66168"/>
                  </a:lnTo>
                  <a:lnTo>
                    <a:pt x="1083564" y="108331"/>
                  </a:lnTo>
                  <a:lnTo>
                    <a:pt x="1083564" y="1170305"/>
                  </a:lnTo>
                  <a:lnTo>
                    <a:pt x="1075049" y="1212467"/>
                  </a:lnTo>
                  <a:lnTo>
                    <a:pt x="1051829" y="1246901"/>
                  </a:lnTo>
                  <a:lnTo>
                    <a:pt x="1017395" y="1270121"/>
                  </a:lnTo>
                  <a:lnTo>
                    <a:pt x="975233" y="1278636"/>
                  </a:lnTo>
                  <a:lnTo>
                    <a:pt x="108331" y="1278636"/>
                  </a:lnTo>
                  <a:lnTo>
                    <a:pt x="66168" y="1270121"/>
                  </a:lnTo>
                  <a:lnTo>
                    <a:pt x="31734" y="1246901"/>
                  </a:lnTo>
                  <a:lnTo>
                    <a:pt x="8514" y="1212467"/>
                  </a:lnTo>
                  <a:lnTo>
                    <a:pt x="0" y="1170305"/>
                  </a:lnTo>
                  <a:lnTo>
                    <a:pt x="0" y="108331"/>
                  </a:lnTo>
                  <a:close/>
                </a:path>
              </a:pathLst>
            </a:custGeom>
            <a:ln w="38100">
              <a:solidFill>
                <a:srgbClr val="FFFFFF"/>
              </a:solidFill>
            </a:ln>
          </p:spPr>
          <p:txBody>
            <a:bodyPr wrap="square" lIns="0" tIns="0" rIns="0" bIns="0" rtlCol="0"/>
            <a:lstStyle/>
            <a:p>
              <a:endParaRPr/>
            </a:p>
          </p:txBody>
        </p:sp>
      </p:grpSp>
      <p:sp>
        <p:nvSpPr>
          <p:cNvPr id="17" name="object 17"/>
          <p:cNvSpPr txBox="1"/>
          <p:nvPr/>
        </p:nvSpPr>
        <p:spPr>
          <a:xfrm>
            <a:off x="2311400" y="3543452"/>
            <a:ext cx="431165" cy="739140"/>
          </a:xfrm>
          <a:prstGeom prst="rect">
            <a:avLst/>
          </a:prstGeom>
        </p:spPr>
        <p:txBody>
          <a:bodyPr vert="horz" wrap="square" lIns="0" tIns="12700" rIns="0" bIns="0" rtlCol="0">
            <a:spAutoFit/>
          </a:bodyPr>
          <a:lstStyle/>
          <a:p>
            <a:pPr marL="12700" marR="5080">
              <a:lnSpc>
                <a:spcPct val="146300"/>
              </a:lnSpc>
              <a:spcBef>
                <a:spcPts val="100"/>
              </a:spcBef>
            </a:pPr>
            <a:r>
              <a:rPr sz="1600" spc="-40">
                <a:solidFill>
                  <a:srgbClr val="FFFFFF"/>
                </a:solidFill>
                <a:latin typeface="ヒラギノ明朝 ProN W3"/>
                <a:cs typeface="ヒラギノ明朝 ProN W3"/>
              </a:rPr>
              <a:t>調査開始</a:t>
            </a:r>
            <a:endParaRPr sz="1600">
              <a:latin typeface="ヒラギノ明朝 ProN W3"/>
              <a:cs typeface="ヒラギノ明朝 ProN W3"/>
            </a:endParaRPr>
          </a:p>
        </p:txBody>
      </p:sp>
      <p:grpSp>
        <p:nvGrpSpPr>
          <p:cNvPr id="18" name="object 18"/>
          <p:cNvGrpSpPr/>
          <p:nvPr/>
        </p:nvGrpSpPr>
        <p:grpSpPr>
          <a:xfrm>
            <a:off x="3171332" y="3310128"/>
            <a:ext cx="1867535" cy="1487805"/>
            <a:chOff x="3171332" y="3310128"/>
            <a:chExt cx="1867535" cy="1487805"/>
          </a:xfrm>
        </p:grpSpPr>
        <p:pic>
          <p:nvPicPr>
            <p:cNvPr id="19" name="object 19"/>
            <p:cNvPicPr/>
            <p:nvPr/>
          </p:nvPicPr>
          <p:blipFill>
            <a:blip r:embed="rId6" cstate="print"/>
            <a:stretch>
              <a:fillRect/>
            </a:stretch>
          </p:blipFill>
          <p:spPr>
            <a:xfrm>
              <a:off x="3171332" y="3828167"/>
              <a:ext cx="343234" cy="381253"/>
            </a:xfrm>
            <a:prstGeom prst="rect">
              <a:avLst/>
            </a:prstGeom>
          </p:spPr>
        </p:pic>
        <p:sp>
          <p:nvSpPr>
            <p:cNvPr id="20" name="object 20"/>
            <p:cNvSpPr/>
            <p:nvPr/>
          </p:nvSpPr>
          <p:spPr>
            <a:xfrm>
              <a:off x="3204971" y="3832860"/>
              <a:ext cx="289560" cy="337185"/>
            </a:xfrm>
            <a:custGeom>
              <a:avLst/>
              <a:gdLst/>
              <a:ahLst/>
              <a:cxnLst/>
              <a:rect l="l" t="t" r="r" b="b"/>
              <a:pathLst>
                <a:path w="289560" h="337185">
                  <a:moveTo>
                    <a:pt x="144779" y="0"/>
                  </a:moveTo>
                  <a:lnTo>
                    <a:pt x="144779" y="67309"/>
                  </a:lnTo>
                  <a:lnTo>
                    <a:pt x="0" y="67309"/>
                  </a:lnTo>
                  <a:lnTo>
                    <a:pt x="0" y="269494"/>
                  </a:lnTo>
                  <a:lnTo>
                    <a:pt x="144779" y="269494"/>
                  </a:lnTo>
                  <a:lnTo>
                    <a:pt x="144779" y="336803"/>
                  </a:lnTo>
                  <a:lnTo>
                    <a:pt x="289560" y="168401"/>
                  </a:lnTo>
                  <a:lnTo>
                    <a:pt x="144779" y="0"/>
                  </a:lnTo>
                  <a:close/>
                </a:path>
              </a:pathLst>
            </a:custGeom>
            <a:solidFill>
              <a:srgbClr val="5CB37B"/>
            </a:solidFill>
          </p:spPr>
          <p:txBody>
            <a:bodyPr wrap="square" lIns="0" tIns="0" rIns="0" bIns="0" rtlCol="0"/>
            <a:lstStyle/>
            <a:p>
              <a:endParaRPr/>
            </a:p>
          </p:txBody>
        </p:sp>
        <p:pic>
          <p:nvPicPr>
            <p:cNvPr id="21" name="object 21"/>
            <p:cNvPicPr/>
            <p:nvPr/>
          </p:nvPicPr>
          <p:blipFill>
            <a:blip r:embed="rId7" cstate="print"/>
            <a:stretch>
              <a:fillRect/>
            </a:stretch>
          </p:blipFill>
          <p:spPr>
            <a:xfrm>
              <a:off x="3561531" y="3329930"/>
              <a:ext cx="1463152" cy="1379239"/>
            </a:xfrm>
            <a:prstGeom prst="rect">
              <a:avLst/>
            </a:prstGeom>
          </p:spPr>
        </p:pic>
        <p:pic>
          <p:nvPicPr>
            <p:cNvPr id="22" name="object 22"/>
            <p:cNvPicPr/>
            <p:nvPr/>
          </p:nvPicPr>
          <p:blipFill>
            <a:blip r:embed="rId8" cstate="print"/>
            <a:stretch>
              <a:fillRect/>
            </a:stretch>
          </p:blipFill>
          <p:spPr>
            <a:xfrm>
              <a:off x="3547871" y="3310128"/>
              <a:ext cx="1490472" cy="1487424"/>
            </a:xfrm>
            <a:prstGeom prst="rect">
              <a:avLst/>
            </a:prstGeom>
          </p:spPr>
        </p:pic>
        <p:sp>
          <p:nvSpPr>
            <p:cNvPr id="23" name="object 23"/>
            <p:cNvSpPr/>
            <p:nvPr/>
          </p:nvSpPr>
          <p:spPr>
            <a:xfrm>
              <a:off x="3614165" y="3362706"/>
              <a:ext cx="1362710" cy="1278890"/>
            </a:xfrm>
            <a:custGeom>
              <a:avLst/>
              <a:gdLst/>
              <a:ahLst/>
              <a:cxnLst/>
              <a:rect l="l" t="t" r="r" b="b"/>
              <a:pathLst>
                <a:path w="1362710" h="1278889">
                  <a:moveTo>
                    <a:pt x="1234567" y="0"/>
                  </a:moveTo>
                  <a:lnTo>
                    <a:pt x="127888" y="0"/>
                  </a:lnTo>
                  <a:lnTo>
                    <a:pt x="78116" y="10052"/>
                  </a:lnTo>
                  <a:lnTo>
                    <a:pt x="37464" y="37465"/>
                  </a:lnTo>
                  <a:lnTo>
                    <a:pt x="10052" y="78116"/>
                  </a:lnTo>
                  <a:lnTo>
                    <a:pt x="0" y="127889"/>
                  </a:lnTo>
                  <a:lnTo>
                    <a:pt x="0" y="1150747"/>
                  </a:lnTo>
                  <a:lnTo>
                    <a:pt x="10052" y="1200519"/>
                  </a:lnTo>
                  <a:lnTo>
                    <a:pt x="37464" y="1241171"/>
                  </a:lnTo>
                  <a:lnTo>
                    <a:pt x="78116" y="1268583"/>
                  </a:lnTo>
                  <a:lnTo>
                    <a:pt x="127888" y="1278636"/>
                  </a:lnTo>
                  <a:lnTo>
                    <a:pt x="1234567" y="1278636"/>
                  </a:lnTo>
                  <a:lnTo>
                    <a:pt x="1284339" y="1268583"/>
                  </a:lnTo>
                  <a:lnTo>
                    <a:pt x="1324991" y="1241171"/>
                  </a:lnTo>
                  <a:lnTo>
                    <a:pt x="1352403" y="1200519"/>
                  </a:lnTo>
                  <a:lnTo>
                    <a:pt x="1362456" y="1150747"/>
                  </a:lnTo>
                  <a:lnTo>
                    <a:pt x="1362456" y="127889"/>
                  </a:lnTo>
                  <a:lnTo>
                    <a:pt x="1352403" y="78116"/>
                  </a:lnTo>
                  <a:lnTo>
                    <a:pt x="1324991" y="37464"/>
                  </a:lnTo>
                  <a:lnTo>
                    <a:pt x="1284339" y="10052"/>
                  </a:lnTo>
                  <a:lnTo>
                    <a:pt x="1234567" y="0"/>
                  </a:lnTo>
                  <a:close/>
                </a:path>
              </a:pathLst>
            </a:custGeom>
            <a:solidFill>
              <a:srgbClr val="5EAEA6"/>
            </a:solidFill>
          </p:spPr>
          <p:txBody>
            <a:bodyPr wrap="square" lIns="0" tIns="0" rIns="0" bIns="0" rtlCol="0"/>
            <a:lstStyle/>
            <a:p>
              <a:endParaRPr/>
            </a:p>
          </p:txBody>
        </p:sp>
        <p:sp>
          <p:nvSpPr>
            <p:cNvPr id="24" name="object 24"/>
            <p:cNvSpPr/>
            <p:nvPr/>
          </p:nvSpPr>
          <p:spPr>
            <a:xfrm>
              <a:off x="3614165" y="3362706"/>
              <a:ext cx="1362710" cy="1278890"/>
            </a:xfrm>
            <a:custGeom>
              <a:avLst/>
              <a:gdLst/>
              <a:ahLst/>
              <a:cxnLst/>
              <a:rect l="l" t="t" r="r" b="b"/>
              <a:pathLst>
                <a:path w="1362710" h="1278889">
                  <a:moveTo>
                    <a:pt x="0" y="127889"/>
                  </a:moveTo>
                  <a:lnTo>
                    <a:pt x="10052" y="78116"/>
                  </a:lnTo>
                  <a:lnTo>
                    <a:pt x="37464" y="37465"/>
                  </a:lnTo>
                  <a:lnTo>
                    <a:pt x="78116" y="10052"/>
                  </a:lnTo>
                  <a:lnTo>
                    <a:pt x="127888" y="0"/>
                  </a:lnTo>
                  <a:lnTo>
                    <a:pt x="1234567" y="0"/>
                  </a:lnTo>
                  <a:lnTo>
                    <a:pt x="1284339" y="10052"/>
                  </a:lnTo>
                  <a:lnTo>
                    <a:pt x="1324991" y="37464"/>
                  </a:lnTo>
                  <a:lnTo>
                    <a:pt x="1352403" y="78116"/>
                  </a:lnTo>
                  <a:lnTo>
                    <a:pt x="1362456" y="127889"/>
                  </a:lnTo>
                  <a:lnTo>
                    <a:pt x="1362456" y="1150747"/>
                  </a:lnTo>
                  <a:lnTo>
                    <a:pt x="1352403" y="1200519"/>
                  </a:lnTo>
                  <a:lnTo>
                    <a:pt x="1324991" y="1241171"/>
                  </a:lnTo>
                  <a:lnTo>
                    <a:pt x="1284339" y="1268583"/>
                  </a:lnTo>
                  <a:lnTo>
                    <a:pt x="1234567" y="1278636"/>
                  </a:lnTo>
                  <a:lnTo>
                    <a:pt x="127888" y="1278636"/>
                  </a:lnTo>
                  <a:lnTo>
                    <a:pt x="78116" y="1268583"/>
                  </a:lnTo>
                  <a:lnTo>
                    <a:pt x="37464" y="1241171"/>
                  </a:lnTo>
                  <a:lnTo>
                    <a:pt x="10052" y="1200519"/>
                  </a:lnTo>
                  <a:lnTo>
                    <a:pt x="0" y="1150747"/>
                  </a:lnTo>
                  <a:lnTo>
                    <a:pt x="0" y="127889"/>
                  </a:lnTo>
                  <a:close/>
                </a:path>
              </a:pathLst>
            </a:custGeom>
            <a:ln w="38100">
              <a:solidFill>
                <a:srgbClr val="FFFFFF"/>
              </a:solidFill>
            </a:ln>
          </p:spPr>
          <p:txBody>
            <a:bodyPr wrap="square" lIns="0" tIns="0" rIns="0" bIns="0" rtlCol="0"/>
            <a:lstStyle/>
            <a:p>
              <a:endParaRPr/>
            </a:p>
          </p:txBody>
        </p:sp>
      </p:grpSp>
      <p:sp>
        <p:nvSpPr>
          <p:cNvPr id="25" name="object 25"/>
          <p:cNvSpPr txBox="1"/>
          <p:nvPr/>
        </p:nvSpPr>
        <p:spPr>
          <a:xfrm>
            <a:off x="3776217" y="3365144"/>
            <a:ext cx="1040765" cy="1095375"/>
          </a:xfrm>
          <a:prstGeom prst="rect">
            <a:avLst/>
          </a:prstGeom>
        </p:spPr>
        <p:txBody>
          <a:bodyPr vert="horz" wrap="square" lIns="0" tIns="12700" rIns="0" bIns="0" rtlCol="0">
            <a:spAutoFit/>
          </a:bodyPr>
          <a:lstStyle/>
          <a:p>
            <a:pPr marL="12700" marR="5080" algn="ctr">
              <a:lnSpc>
                <a:spcPct val="146300"/>
              </a:lnSpc>
              <a:spcBef>
                <a:spcPts val="100"/>
              </a:spcBef>
            </a:pPr>
            <a:r>
              <a:rPr sz="1600" spc="-30">
                <a:solidFill>
                  <a:srgbClr val="FFFFFF"/>
                </a:solidFill>
                <a:latin typeface="ヒラギノ明朝 ProN W3"/>
                <a:cs typeface="ヒラギノ明朝 ProN W3"/>
              </a:rPr>
              <a:t>要調査事案</a:t>
            </a:r>
            <a:r>
              <a:rPr sz="1600" spc="-35">
                <a:solidFill>
                  <a:srgbClr val="FFFFFF"/>
                </a:solidFill>
                <a:latin typeface="ヒラギノ明朝 ProN W3"/>
                <a:cs typeface="ヒラギノ明朝 ProN W3"/>
              </a:rPr>
              <a:t>の具体的</a:t>
            </a:r>
            <a:r>
              <a:rPr sz="1600" spc="-50">
                <a:solidFill>
                  <a:srgbClr val="FFFFFF"/>
                </a:solidFill>
                <a:latin typeface="ヒラギノ明朝 ProN W3"/>
                <a:cs typeface="ヒラギノ明朝 ProN W3"/>
              </a:rPr>
              <a:t> </a:t>
            </a:r>
            <a:r>
              <a:rPr sz="1600" spc="-40">
                <a:solidFill>
                  <a:srgbClr val="FFFFFF"/>
                </a:solidFill>
                <a:latin typeface="ヒラギノ明朝 ProN W3"/>
                <a:cs typeface="ヒラギノ明朝 ProN W3"/>
              </a:rPr>
              <a:t>調査</a:t>
            </a:r>
            <a:endParaRPr sz="1600">
              <a:latin typeface="ヒラギノ明朝 ProN W3"/>
              <a:cs typeface="ヒラギノ明朝 ProN W3"/>
            </a:endParaRPr>
          </a:p>
        </p:txBody>
      </p:sp>
      <p:grpSp>
        <p:nvGrpSpPr>
          <p:cNvPr id="26" name="object 26"/>
          <p:cNvGrpSpPr/>
          <p:nvPr/>
        </p:nvGrpSpPr>
        <p:grpSpPr>
          <a:xfrm>
            <a:off x="5077856" y="3310128"/>
            <a:ext cx="1867535" cy="1487805"/>
            <a:chOff x="5077856" y="3310128"/>
            <a:chExt cx="1867535" cy="1487805"/>
          </a:xfrm>
        </p:grpSpPr>
        <p:pic>
          <p:nvPicPr>
            <p:cNvPr id="27" name="object 27"/>
            <p:cNvPicPr/>
            <p:nvPr/>
          </p:nvPicPr>
          <p:blipFill>
            <a:blip r:embed="rId6" cstate="print"/>
            <a:stretch>
              <a:fillRect/>
            </a:stretch>
          </p:blipFill>
          <p:spPr>
            <a:xfrm>
              <a:off x="5077856" y="3828167"/>
              <a:ext cx="343234" cy="381253"/>
            </a:xfrm>
            <a:prstGeom prst="rect">
              <a:avLst/>
            </a:prstGeom>
          </p:spPr>
        </p:pic>
        <p:sp>
          <p:nvSpPr>
            <p:cNvPr id="28" name="object 28"/>
            <p:cNvSpPr/>
            <p:nvPr/>
          </p:nvSpPr>
          <p:spPr>
            <a:xfrm>
              <a:off x="5111495" y="3832860"/>
              <a:ext cx="289560" cy="337185"/>
            </a:xfrm>
            <a:custGeom>
              <a:avLst/>
              <a:gdLst/>
              <a:ahLst/>
              <a:cxnLst/>
              <a:rect l="l" t="t" r="r" b="b"/>
              <a:pathLst>
                <a:path w="289560" h="337185">
                  <a:moveTo>
                    <a:pt x="144779" y="0"/>
                  </a:moveTo>
                  <a:lnTo>
                    <a:pt x="144779" y="67309"/>
                  </a:lnTo>
                  <a:lnTo>
                    <a:pt x="0" y="67309"/>
                  </a:lnTo>
                  <a:lnTo>
                    <a:pt x="0" y="269494"/>
                  </a:lnTo>
                  <a:lnTo>
                    <a:pt x="144779" y="269494"/>
                  </a:lnTo>
                  <a:lnTo>
                    <a:pt x="144779" y="336803"/>
                  </a:lnTo>
                  <a:lnTo>
                    <a:pt x="289559" y="168401"/>
                  </a:lnTo>
                  <a:lnTo>
                    <a:pt x="144779" y="0"/>
                  </a:lnTo>
                  <a:close/>
                </a:path>
              </a:pathLst>
            </a:custGeom>
            <a:solidFill>
              <a:srgbClr val="5F8BAB"/>
            </a:solidFill>
          </p:spPr>
          <p:txBody>
            <a:bodyPr wrap="square" lIns="0" tIns="0" rIns="0" bIns="0" rtlCol="0"/>
            <a:lstStyle/>
            <a:p>
              <a:endParaRPr/>
            </a:p>
          </p:txBody>
        </p:sp>
        <p:pic>
          <p:nvPicPr>
            <p:cNvPr id="29" name="object 29"/>
            <p:cNvPicPr/>
            <p:nvPr/>
          </p:nvPicPr>
          <p:blipFill>
            <a:blip r:embed="rId7" cstate="print"/>
            <a:stretch>
              <a:fillRect/>
            </a:stretch>
          </p:blipFill>
          <p:spPr>
            <a:xfrm>
              <a:off x="5469579" y="3329930"/>
              <a:ext cx="1463152" cy="1379239"/>
            </a:xfrm>
            <a:prstGeom prst="rect">
              <a:avLst/>
            </a:prstGeom>
          </p:spPr>
        </p:pic>
        <p:pic>
          <p:nvPicPr>
            <p:cNvPr id="30" name="object 30"/>
            <p:cNvPicPr/>
            <p:nvPr/>
          </p:nvPicPr>
          <p:blipFill>
            <a:blip r:embed="rId9" cstate="print"/>
            <a:stretch>
              <a:fillRect/>
            </a:stretch>
          </p:blipFill>
          <p:spPr>
            <a:xfrm>
              <a:off x="5454395" y="3310128"/>
              <a:ext cx="1490472" cy="1487424"/>
            </a:xfrm>
            <a:prstGeom prst="rect">
              <a:avLst/>
            </a:prstGeom>
          </p:spPr>
        </p:pic>
        <p:sp>
          <p:nvSpPr>
            <p:cNvPr id="31" name="object 31"/>
            <p:cNvSpPr/>
            <p:nvPr/>
          </p:nvSpPr>
          <p:spPr>
            <a:xfrm>
              <a:off x="5522213" y="3362706"/>
              <a:ext cx="1362710" cy="1278890"/>
            </a:xfrm>
            <a:custGeom>
              <a:avLst/>
              <a:gdLst/>
              <a:ahLst/>
              <a:cxnLst/>
              <a:rect l="l" t="t" r="r" b="b"/>
              <a:pathLst>
                <a:path w="1362709" h="1278889">
                  <a:moveTo>
                    <a:pt x="1234566" y="0"/>
                  </a:moveTo>
                  <a:lnTo>
                    <a:pt x="127888" y="0"/>
                  </a:lnTo>
                  <a:lnTo>
                    <a:pt x="78116" y="10052"/>
                  </a:lnTo>
                  <a:lnTo>
                    <a:pt x="37464" y="37465"/>
                  </a:lnTo>
                  <a:lnTo>
                    <a:pt x="10052" y="78116"/>
                  </a:lnTo>
                  <a:lnTo>
                    <a:pt x="0" y="127889"/>
                  </a:lnTo>
                  <a:lnTo>
                    <a:pt x="0" y="1150747"/>
                  </a:lnTo>
                  <a:lnTo>
                    <a:pt x="10052" y="1200519"/>
                  </a:lnTo>
                  <a:lnTo>
                    <a:pt x="37464" y="1241171"/>
                  </a:lnTo>
                  <a:lnTo>
                    <a:pt x="78116" y="1268583"/>
                  </a:lnTo>
                  <a:lnTo>
                    <a:pt x="127888" y="1278636"/>
                  </a:lnTo>
                  <a:lnTo>
                    <a:pt x="1234566" y="1278636"/>
                  </a:lnTo>
                  <a:lnTo>
                    <a:pt x="1284339" y="1268583"/>
                  </a:lnTo>
                  <a:lnTo>
                    <a:pt x="1324990" y="1241171"/>
                  </a:lnTo>
                  <a:lnTo>
                    <a:pt x="1352403" y="1200519"/>
                  </a:lnTo>
                  <a:lnTo>
                    <a:pt x="1362456" y="1150747"/>
                  </a:lnTo>
                  <a:lnTo>
                    <a:pt x="1362456" y="127889"/>
                  </a:lnTo>
                  <a:lnTo>
                    <a:pt x="1352403" y="78116"/>
                  </a:lnTo>
                  <a:lnTo>
                    <a:pt x="1324990" y="37464"/>
                  </a:lnTo>
                  <a:lnTo>
                    <a:pt x="1284339" y="10052"/>
                  </a:lnTo>
                  <a:lnTo>
                    <a:pt x="1234566" y="0"/>
                  </a:lnTo>
                  <a:close/>
                </a:path>
              </a:pathLst>
            </a:custGeom>
            <a:solidFill>
              <a:srgbClr val="6079A8"/>
            </a:solidFill>
          </p:spPr>
          <p:txBody>
            <a:bodyPr wrap="square" lIns="0" tIns="0" rIns="0" bIns="0" rtlCol="0"/>
            <a:lstStyle/>
            <a:p>
              <a:endParaRPr/>
            </a:p>
          </p:txBody>
        </p:sp>
        <p:sp>
          <p:nvSpPr>
            <p:cNvPr id="32" name="object 32"/>
            <p:cNvSpPr/>
            <p:nvPr/>
          </p:nvSpPr>
          <p:spPr>
            <a:xfrm>
              <a:off x="5522213" y="3362706"/>
              <a:ext cx="1362710" cy="1278890"/>
            </a:xfrm>
            <a:custGeom>
              <a:avLst/>
              <a:gdLst/>
              <a:ahLst/>
              <a:cxnLst/>
              <a:rect l="l" t="t" r="r" b="b"/>
              <a:pathLst>
                <a:path w="1362709" h="1278889">
                  <a:moveTo>
                    <a:pt x="0" y="127889"/>
                  </a:moveTo>
                  <a:lnTo>
                    <a:pt x="10052" y="78116"/>
                  </a:lnTo>
                  <a:lnTo>
                    <a:pt x="37464" y="37465"/>
                  </a:lnTo>
                  <a:lnTo>
                    <a:pt x="78116" y="10052"/>
                  </a:lnTo>
                  <a:lnTo>
                    <a:pt x="127888" y="0"/>
                  </a:lnTo>
                  <a:lnTo>
                    <a:pt x="1234566" y="0"/>
                  </a:lnTo>
                  <a:lnTo>
                    <a:pt x="1284339" y="10052"/>
                  </a:lnTo>
                  <a:lnTo>
                    <a:pt x="1324990" y="37464"/>
                  </a:lnTo>
                  <a:lnTo>
                    <a:pt x="1352403" y="78116"/>
                  </a:lnTo>
                  <a:lnTo>
                    <a:pt x="1362456" y="127889"/>
                  </a:lnTo>
                  <a:lnTo>
                    <a:pt x="1362456" y="1150747"/>
                  </a:lnTo>
                  <a:lnTo>
                    <a:pt x="1352403" y="1200519"/>
                  </a:lnTo>
                  <a:lnTo>
                    <a:pt x="1324990" y="1241171"/>
                  </a:lnTo>
                  <a:lnTo>
                    <a:pt x="1284339" y="1268583"/>
                  </a:lnTo>
                  <a:lnTo>
                    <a:pt x="1234566" y="1278636"/>
                  </a:lnTo>
                  <a:lnTo>
                    <a:pt x="127888" y="1278636"/>
                  </a:lnTo>
                  <a:lnTo>
                    <a:pt x="78116" y="1268583"/>
                  </a:lnTo>
                  <a:lnTo>
                    <a:pt x="37464" y="1241171"/>
                  </a:lnTo>
                  <a:lnTo>
                    <a:pt x="10052" y="1200519"/>
                  </a:lnTo>
                  <a:lnTo>
                    <a:pt x="0" y="1150747"/>
                  </a:lnTo>
                  <a:lnTo>
                    <a:pt x="0" y="127889"/>
                  </a:lnTo>
                  <a:close/>
                </a:path>
              </a:pathLst>
            </a:custGeom>
            <a:ln w="38100">
              <a:solidFill>
                <a:srgbClr val="FFFFFF"/>
              </a:solidFill>
            </a:ln>
          </p:spPr>
          <p:txBody>
            <a:bodyPr wrap="square" lIns="0" tIns="0" rIns="0" bIns="0" rtlCol="0"/>
            <a:lstStyle/>
            <a:p>
              <a:endParaRPr/>
            </a:p>
          </p:txBody>
        </p:sp>
      </p:grpSp>
      <p:sp>
        <p:nvSpPr>
          <p:cNvPr id="33" name="object 33"/>
          <p:cNvSpPr txBox="1"/>
          <p:nvPr/>
        </p:nvSpPr>
        <p:spPr>
          <a:xfrm>
            <a:off x="5684011" y="3365144"/>
            <a:ext cx="1038860" cy="1095375"/>
          </a:xfrm>
          <a:prstGeom prst="rect">
            <a:avLst/>
          </a:prstGeom>
        </p:spPr>
        <p:txBody>
          <a:bodyPr vert="horz" wrap="square" lIns="0" tIns="12700" rIns="0" bIns="0" rtlCol="0">
            <a:spAutoFit/>
          </a:bodyPr>
          <a:lstStyle/>
          <a:p>
            <a:pPr marL="12065" marR="5080" algn="ctr">
              <a:lnSpc>
                <a:spcPct val="146300"/>
              </a:lnSpc>
              <a:spcBef>
                <a:spcPts val="100"/>
              </a:spcBef>
            </a:pPr>
            <a:r>
              <a:rPr sz="1600" spc="-30">
                <a:solidFill>
                  <a:srgbClr val="FFFFFF"/>
                </a:solidFill>
                <a:latin typeface="ヒラギノ明朝 ProN W3"/>
                <a:cs typeface="ヒラギノ明朝 ProN W3"/>
              </a:rPr>
              <a:t>調査結果の復命書作成</a:t>
            </a:r>
            <a:r>
              <a:rPr sz="1600" spc="-35">
                <a:solidFill>
                  <a:srgbClr val="FFFFFF"/>
                </a:solidFill>
                <a:latin typeface="ヒラギノ明朝 ProN W3"/>
                <a:cs typeface="ヒラギノ明朝 ProN W3"/>
              </a:rPr>
              <a:t>と決裁</a:t>
            </a:r>
            <a:endParaRPr sz="1600">
              <a:latin typeface="ヒラギノ明朝 ProN W3"/>
              <a:cs typeface="ヒラギノ明朝 ProN W3"/>
            </a:endParaRPr>
          </a:p>
        </p:txBody>
      </p:sp>
      <p:grpSp>
        <p:nvGrpSpPr>
          <p:cNvPr id="34" name="object 34"/>
          <p:cNvGrpSpPr/>
          <p:nvPr/>
        </p:nvGrpSpPr>
        <p:grpSpPr>
          <a:xfrm>
            <a:off x="6985867" y="3329930"/>
            <a:ext cx="1913255" cy="1379855"/>
            <a:chOff x="6985867" y="3329930"/>
            <a:chExt cx="1913255" cy="1379855"/>
          </a:xfrm>
        </p:grpSpPr>
        <p:pic>
          <p:nvPicPr>
            <p:cNvPr id="35" name="object 35"/>
            <p:cNvPicPr/>
            <p:nvPr/>
          </p:nvPicPr>
          <p:blipFill>
            <a:blip r:embed="rId10" cstate="print"/>
            <a:stretch>
              <a:fillRect/>
            </a:stretch>
          </p:blipFill>
          <p:spPr>
            <a:xfrm>
              <a:off x="6985867" y="3828167"/>
              <a:ext cx="341833" cy="381253"/>
            </a:xfrm>
            <a:prstGeom prst="rect">
              <a:avLst/>
            </a:prstGeom>
          </p:spPr>
        </p:pic>
        <p:sp>
          <p:nvSpPr>
            <p:cNvPr id="36" name="object 36"/>
            <p:cNvSpPr/>
            <p:nvPr/>
          </p:nvSpPr>
          <p:spPr>
            <a:xfrm>
              <a:off x="7019543" y="3832860"/>
              <a:ext cx="288290" cy="337185"/>
            </a:xfrm>
            <a:custGeom>
              <a:avLst/>
              <a:gdLst/>
              <a:ahLst/>
              <a:cxnLst/>
              <a:rect l="l" t="t" r="r" b="b"/>
              <a:pathLst>
                <a:path w="288290" h="337185">
                  <a:moveTo>
                    <a:pt x="144017" y="0"/>
                  </a:moveTo>
                  <a:lnTo>
                    <a:pt x="144017" y="67309"/>
                  </a:lnTo>
                  <a:lnTo>
                    <a:pt x="0" y="67309"/>
                  </a:lnTo>
                  <a:lnTo>
                    <a:pt x="0" y="269494"/>
                  </a:lnTo>
                  <a:lnTo>
                    <a:pt x="144017" y="269494"/>
                  </a:lnTo>
                  <a:lnTo>
                    <a:pt x="144017" y="336803"/>
                  </a:lnTo>
                  <a:lnTo>
                    <a:pt x="288035" y="168401"/>
                  </a:lnTo>
                  <a:lnTo>
                    <a:pt x="144017" y="0"/>
                  </a:lnTo>
                  <a:close/>
                </a:path>
              </a:pathLst>
            </a:custGeom>
            <a:solidFill>
              <a:srgbClr val="8063A1"/>
            </a:solidFill>
          </p:spPr>
          <p:txBody>
            <a:bodyPr wrap="square" lIns="0" tIns="0" rIns="0" bIns="0" rtlCol="0"/>
            <a:lstStyle/>
            <a:p>
              <a:endParaRPr/>
            </a:p>
          </p:txBody>
        </p:sp>
        <p:pic>
          <p:nvPicPr>
            <p:cNvPr id="37" name="object 37"/>
            <p:cNvPicPr/>
            <p:nvPr/>
          </p:nvPicPr>
          <p:blipFill>
            <a:blip r:embed="rId7" cstate="print"/>
            <a:stretch>
              <a:fillRect/>
            </a:stretch>
          </p:blipFill>
          <p:spPr>
            <a:xfrm>
              <a:off x="7376103" y="3329930"/>
              <a:ext cx="1463152" cy="1379239"/>
            </a:xfrm>
            <a:prstGeom prst="rect">
              <a:avLst/>
            </a:prstGeom>
          </p:spPr>
        </p:pic>
        <p:pic>
          <p:nvPicPr>
            <p:cNvPr id="38" name="object 38"/>
            <p:cNvPicPr/>
            <p:nvPr/>
          </p:nvPicPr>
          <p:blipFill>
            <a:blip r:embed="rId11" cstate="print"/>
            <a:stretch>
              <a:fillRect/>
            </a:stretch>
          </p:blipFill>
          <p:spPr>
            <a:xfrm>
              <a:off x="7316723" y="3419868"/>
              <a:ext cx="1581912" cy="1269479"/>
            </a:xfrm>
            <a:prstGeom prst="rect">
              <a:avLst/>
            </a:prstGeom>
          </p:spPr>
        </p:pic>
        <p:sp>
          <p:nvSpPr>
            <p:cNvPr id="39" name="object 39"/>
            <p:cNvSpPr/>
            <p:nvPr/>
          </p:nvSpPr>
          <p:spPr>
            <a:xfrm>
              <a:off x="7428737" y="3362706"/>
              <a:ext cx="1362710" cy="1278890"/>
            </a:xfrm>
            <a:custGeom>
              <a:avLst/>
              <a:gdLst/>
              <a:ahLst/>
              <a:cxnLst/>
              <a:rect l="l" t="t" r="r" b="b"/>
              <a:pathLst>
                <a:path w="1362709" h="1278889">
                  <a:moveTo>
                    <a:pt x="1234566" y="0"/>
                  </a:moveTo>
                  <a:lnTo>
                    <a:pt x="127888" y="0"/>
                  </a:lnTo>
                  <a:lnTo>
                    <a:pt x="78116" y="10052"/>
                  </a:lnTo>
                  <a:lnTo>
                    <a:pt x="37465" y="37465"/>
                  </a:lnTo>
                  <a:lnTo>
                    <a:pt x="10052" y="78116"/>
                  </a:lnTo>
                  <a:lnTo>
                    <a:pt x="0" y="127889"/>
                  </a:lnTo>
                  <a:lnTo>
                    <a:pt x="0" y="1150747"/>
                  </a:lnTo>
                  <a:lnTo>
                    <a:pt x="10052" y="1200519"/>
                  </a:lnTo>
                  <a:lnTo>
                    <a:pt x="37464" y="1241171"/>
                  </a:lnTo>
                  <a:lnTo>
                    <a:pt x="78116" y="1268583"/>
                  </a:lnTo>
                  <a:lnTo>
                    <a:pt x="127888" y="1278636"/>
                  </a:lnTo>
                  <a:lnTo>
                    <a:pt x="1234566" y="1278636"/>
                  </a:lnTo>
                  <a:lnTo>
                    <a:pt x="1284339" y="1268583"/>
                  </a:lnTo>
                  <a:lnTo>
                    <a:pt x="1324990" y="1241171"/>
                  </a:lnTo>
                  <a:lnTo>
                    <a:pt x="1352403" y="1200519"/>
                  </a:lnTo>
                  <a:lnTo>
                    <a:pt x="1362455" y="1150747"/>
                  </a:lnTo>
                  <a:lnTo>
                    <a:pt x="1362455" y="127889"/>
                  </a:lnTo>
                  <a:lnTo>
                    <a:pt x="1352403" y="78116"/>
                  </a:lnTo>
                  <a:lnTo>
                    <a:pt x="1324990" y="37464"/>
                  </a:lnTo>
                  <a:lnTo>
                    <a:pt x="1284339" y="10052"/>
                  </a:lnTo>
                  <a:lnTo>
                    <a:pt x="1234566" y="0"/>
                  </a:lnTo>
                  <a:close/>
                </a:path>
              </a:pathLst>
            </a:custGeom>
            <a:solidFill>
              <a:srgbClr val="8063A1"/>
            </a:solidFill>
          </p:spPr>
          <p:txBody>
            <a:bodyPr wrap="square" lIns="0" tIns="0" rIns="0" bIns="0" rtlCol="0"/>
            <a:lstStyle/>
            <a:p>
              <a:endParaRPr/>
            </a:p>
          </p:txBody>
        </p:sp>
        <p:sp>
          <p:nvSpPr>
            <p:cNvPr id="40" name="object 40"/>
            <p:cNvSpPr/>
            <p:nvPr/>
          </p:nvSpPr>
          <p:spPr>
            <a:xfrm>
              <a:off x="7428737" y="3362706"/>
              <a:ext cx="1362710" cy="1278890"/>
            </a:xfrm>
            <a:custGeom>
              <a:avLst/>
              <a:gdLst/>
              <a:ahLst/>
              <a:cxnLst/>
              <a:rect l="l" t="t" r="r" b="b"/>
              <a:pathLst>
                <a:path w="1362709" h="1278889">
                  <a:moveTo>
                    <a:pt x="0" y="127889"/>
                  </a:moveTo>
                  <a:lnTo>
                    <a:pt x="10052" y="78116"/>
                  </a:lnTo>
                  <a:lnTo>
                    <a:pt x="37465" y="37465"/>
                  </a:lnTo>
                  <a:lnTo>
                    <a:pt x="78116" y="10052"/>
                  </a:lnTo>
                  <a:lnTo>
                    <a:pt x="127888" y="0"/>
                  </a:lnTo>
                  <a:lnTo>
                    <a:pt x="1234566" y="0"/>
                  </a:lnTo>
                  <a:lnTo>
                    <a:pt x="1284339" y="10052"/>
                  </a:lnTo>
                  <a:lnTo>
                    <a:pt x="1324990" y="37464"/>
                  </a:lnTo>
                  <a:lnTo>
                    <a:pt x="1352403" y="78116"/>
                  </a:lnTo>
                  <a:lnTo>
                    <a:pt x="1362455" y="127889"/>
                  </a:lnTo>
                  <a:lnTo>
                    <a:pt x="1362455" y="1150747"/>
                  </a:lnTo>
                  <a:lnTo>
                    <a:pt x="1352403" y="1200519"/>
                  </a:lnTo>
                  <a:lnTo>
                    <a:pt x="1324990" y="1241171"/>
                  </a:lnTo>
                  <a:lnTo>
                    <a:pt x="1284339" y="1268583"/>
                  </a:lnTo>
                  <a:lnTo>
                    <a:pt x="1234566" y="1278636"/>
                  </a:lnTo>
                  <a:lnTo>
                    <a:pt x="127888" y="1278636"/>
                  </a:lnTo>
                  <a:lnTo>
                    <a:pt x="78116" y="1268583"/>
                  </a:lnTo>
                  <a:lnTo>
                    <a:pt x="37464" y="1241171"/>
                  </a:lnTo>
                  <a:lnTo>
                    <a:pt x="10052" y="1200519"/>
                  </a:lnTo>
                  <a:lnTo>
                    <a:pt x="0" y="1150747"/>
                  </a:lnTo>
                  <a:lnTo>
                    <a:pt x="0" y="127889"/>
                  </a:lnTo>
                  <a:close/>
                </a:path>
              </a:pathLst>
            </a:custGeom>
            <a:ln w="38100">
              <a:solidFill>
                <a:srgbClr val="FFFFFF"/>
              </a:solidFill>
            </a:ln>
          </p:spPr>
          <p:txBody>
            <a:bodyPr wrap="square" lIns="0" tIns="0" rIns="0" bIns="0" rtlCol="0"/>
            <a:lstStyle/>
            <a:p>
              <a:endParaRPr/>
            </a:p>
          </p:txBody>
        </p:sp>
      </p:grpSp>
      <p:sp>
        <p:nvSpPr>
          <p:cNvPr id="41" name="object 41"/>
          <p:cNvSpPr txBox="1"/>
          <p:nvPr/>
        </p:nvSpPr>
        <p:spPr>
          <a:xfrm>
            <a:off x="7545705" y="3586937"/>
            <a:ext cx="1130300" cy="269240"/>
          </a:xfrm>
          <a:prstGeom prst="rect">
            <a:avLst/>
          </a:prstGeom>
        </p:spPr>
        <p:txBody>
          <a:bodyPr vert="horz" wrap="square" lIns="0" tIns="12065" rIns="0" bIns="0" rtlCol="0">
            <a:spAutoFit/>
          </a:bodyPr>
          <a:lstStyle/>
          <a:p>
            <a:pPr marL="12700">
              <a:lnSpc>
                <a:spcPct val="100000"/>
              </a:lnSpc>
              <a:spcBef>
                <a:spcPts val="95"/>
              </a:spcBef>
            </a:pPr>
            <a:r>
              <a:rPr sz="1600" spc="-20">
                <a:solidFill>
                  <a:srgbClr val="FFFFFF"/>
                </a:solidFill>
                <a:latin typeface="ヒラギノ明朝 ProN W3"/>
                <a:cs typeface="ヒラギノ明朝 ProN W3"/>
              </a:rPr>
              <a:t>支給/不支給</a:t>
            </a:r>
            <a:endParaRPr sz="1600">
              <a:latin typeface="ヒラギノ明朝 ProN W3"/>
              <a:cs typeface="ヒラギノ明朝 ProN W3"/>
            </a:endParaRPr>
          </a:p>
        </p:txBody>
      </p:sp>
      <p:sp>
        <p:nvSpPr>
          <p:cNvPr id="42" name="object 42"/>
          <p:cNvSpPr txBox="1"/>
          <p:nvPr/>
        </p:nvSpPr>
        <p:spPr>
          <a:xfrm>
            <a:off x="7894701" y="4082922"/>
            <a:ext cx="431165" cy="269240"/>
          </a:xfrm>
          <a:prstGeom prst="rect">
            <a:avLst/>
          </a:prstGeom>
        </p:spPr>
        <p:txBody>
          <a:bodyPr vert="horz" wrap="square" lIns="0" tIns="12065" rIns="0" bIns="0" rtlCol="0">
            <a:spAutoFit/>
          </a:bodyPr>
          <a:lstStyle/>
          <a:p>
            <a:pPr marL="12700">
              <a:lnSpc>
                <a:spcPct val="100000"/>
              </a:lnSpc>
              <a:spcBef>
                <a:spcPts val="95"/>
              </a:spcBef>
            </a:pPr>
            <a:r>
              <a:rPr sz="1600" spc="-40">
                <a:solidFill>
                  <a:srgbClr val="FFFFFF"/>
                </a:solidFill>
                <a:latin typeface="ヒラギノ明朝 ProN W3"/>
                <a:cs typeface="ヒラギノ明朝 ProN W3"/>
              </a:rPr>
              <a:t>決定</a:t>
            </a:r>
            <a:endParaRPr sz="1600">
              <a:latin typeface="ヒラギノ明朝 ProN W3"/>
              <a:cs typeface="ヒラギノ明朝 ProN W3"/>
            </a:endParaRPr>
          </a:p>
        </p:txBody>
      </p:sp>
      <p:graphicFrame>
        <p:nvGraphicFramePr>
          <p:cNvPr id="43" name="object 43"/>
          <p:cNvGraphicFramePr>
            <a:graphicFrameLocks noGrp="1"/>
          </p:cNvGraphicFramePr>
          <p:nvPr/>
        </p:nvGraphicFramePr>
        <p:xfrm>
          <a:off x="502259" y="5075795"/>
          <a:ext cx="7835900" cy="707390"/>
        </p:xfrm>
        <a:graphic>
          <a:graphicData uri="http://schemas.openxmlformats.org/drawingml/2006/table">
            <a:tbl>
              <a:tblPr firstRow="1" bandRow="1">
                <a:tableStyleId>{2D5ABB26-0587-4C30-8999-92F81FD0307C}</a:tableStyleId>
              </a:tblPr>
              <a:tblGrid>
                <a:gridCol w="128905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089650">
                  <a:extLst>
                    <a:ext uri="{9D8B030D-6E8A-4147-A177-3AD203B41FA5}">
                      <a16:colId xmlns:a16="http://schemas.microsoft.com/office/drawing/2014/main" val="20002"/>
                    </a:ext>
                  </a:extLst>
                </a:gridCol>
              </a:tblGrid>
              <a:tr h="353695">
                <a:tc>
                  <a:txBody>
                    <a:bodyPr/>
                    <a:lstStyle/>
                    <a:p>
                      <a:pPr marL="31750">
                        <a:lnSpc>
                          <a:spcPct val="100000"/>
                        </a:lnSpc>
                        <a:spcBef>
                          <a:spcPts val="105"/>
                        </a:spcBef>
                      </a:pPr>
                      <a:r>
                        <a:rPr sz="1800" spc="-15">
                          <a:solidFill>
                            <a:srgbClr val="2D3036"/>
                          </a:solidFill>
                          <a:latin typeface="ヒラギノ明朝 ProN W3"/>
                          <a:cs typeface="ヒラギノ明朝 ProN W3"/>
                        </a:rPr>
                        <a:t>支給決定</a:t>
                      </a:r>
                      <a:endParaRPr sz="1800">
                        <a:latin typeface="ヒラギノ明朝 ProN W3"/>
                        <a:cs typeface="ヒラギノ明朝 ProN W3"/>
                      </a:endParaRPr>
                    </a:p>
                  </a:txBody>
                  <a:tcPr marL="0" marR="0" marT="13335" marB="0"/>
                </a:tc>
                <a:tc>
                  <a:txBody>
                    <a:bodyPr/>
                    <a:lstStyle/>
                    <a:p>
                      <a:pPr algn="ctr">
                        <a:lnSpc>
                          <a:spcPct val="100000"/>
                        </a:lnSpc>
                        <a:spcBef>
                          <a:spcPts val="105"/>
                        </a:spcBef>
                      </a:pPr>
                      <a:r>
                        <a:rPr sz="1800" spc="-50">
                          <a:solidFill>
                            <a:srgbClr val="2D3036"/>
                          </a:solidFill>
                          <a:latin typeface="ヒラギノ明朝 ProN W3"/>
                          <a:cs typeface="ヒラギノ明朝 ProN W3"/>
                        </a:rPr>
                        <a:t>…</a:t>
                      </a:r>
                      <a:endParaRPr sz="1800">
                        <a:latin typeface="ヒラギノ明朝 ProN W3"/>
                        <a:cs typeface="ヒラギノ明朝 ProN W3"/>
                      </a:endParaRPr>
                    </a:p>
                  </a:txBody>
                  <a:tcPr marL="0" marR="0" marT="13335" marB="0"/>
                </a:tc>
                <a:tc>
                  <a:txBody>
                    <a:bodyPr/>
                    <a:lstStyle/>
                    <a:p>
                      <a:pPr marL="113664">
                        <a:lnSpc>
                          <a:spcPct val="100000"/>
                        </a:lnSpc>
                        <a:spcBef>
                          <a:spcPts val="105"/>
                        </a:spcBef>
                      </a:pPr>
                      <a:r>
                        <a:rPr sz="1800" spc="-5">
                          <a:solidFill>
                            <a:srgbClr val="2D3036"/>
                          </a:solidFill>
                          <a:latin typeface="ヒラギノ明朝 ProN W3"/>
                          <a:cs typeface="ヒラギノ明朝 ProN W3"/>
                        </a:rPr>
                        <a:t>業務上の疾病だと認められて労災保険給付が支給される</a:t>
                      </a:r>
                      <a:endParaRPr sz="1800">
                        <a:latin typeface="ヒラギノ明朝 ProN W3"/>
                        <a:cs typeface="ヒラギノ明朝 ProN W3"/>
                      </a:endParaRPr>
                    </a:p>
                  </a:txBody>
                  <a:tcPr marL="0" marR="0" marT="13335" marB="0"/>
                </a:tc>
                <a:extLst>
                  <a:ext uri="{0D108BD9-81ED-4DB2-BD59-A6C34878D82A}">
                    <a16:rowId xmlns:a16="http://schemas.microsoft.com/office/drawing/2014/main" val="10000"/>
                  </a:ext>
                </a:extLst>
              </a:tr>
              <a:tr h="353695">
                <a:tc>
                  <a:txBody>
                    <a:bodyPr/>
                    <a:lstStyle/>
                    <a:p>
                      <a:pPr marL="31750">
                        <a:lnSpc>
                          <a:spcPts val="2125"/>
                        </a:lnSpc>
                        <a:spcBef>
                          <a:spcPts val="560"/>
                        </a:spcBef>
                      </a:pPr>
                      <a:r>
                        <a:rPr sz="1800" spc="-10">
                          <a:solidFill>
                            <a:srgbClr val="2D3036"/>
                          </a:solidFill>
                          <a:latin typeface="ヒラギノ明朝 ProN W3"/>
                          <a:cs typeface="ヒラギノ明朝 ProN W3"/>
                        </a:rPr>
                        <a:t>不支給決定</a:t>
                      </a:r>
                      <a:endParaRPr sz="1800">
                        <a:latin typeface="ヒラギノ明朝 ProN W3"/>
                        <a:cs typeface="ヒラギノ明朝 ProN W3"/>
                      </a:endParaRPr>
                    </a:p>
                  </a:txBody>
                  <a:tcPr marL="0" marR="0" marT="71120" marB="0"/>
                </a:tc>
                <a:tc>
                  <a:txBody>
                    <a:bodyPr/>
                    <a:lstStyle/>
                    <a:p>
                      <a:pPr algn="ctr">
                        <a:lnSpc>
                          <a:spcPts val="2125"/>
                        </a:lnSpc>
                        <a:spcBef>
                          <a:spcPts val="560"/>
                        </a:spcBef>
                      </a:pPr>
                      <a:r>
                        <a:rPr sz="1800" spc="-50">
                          <a:solidFill>
                            <a:srgbClr val="2D3036"/>
                          </a:solidFill>
                          <a:latin typeface="ヒラギノ明朝 ProN W3"/>
                          <a:cs typeface="ヒラギノ明朝 ProN W3"/>
                        </a:rPr>
                        <a:t>…</a:t>
                      </a:r>
                      <a:endParaRPr sz="1800">
                        <a:latin typeface="ヒラギノ明朝 ProN W3"/>
                        <a:cs typeface="ヒラギノ明朝 ProN W3"/>
                      </a:endParaRPr>
                    </a:p>
                  </a:txBody>
                  <a:tcPr marL="0" marR="0" marT="71120" marB="0"/>
                </a:tc>
                <a:tc>
                  <a:txBody>
                    <a:bodyPr/>
                    <a:lstStyle/>
                    <a:p>
                      <a:pPr marL="113664">
                        <a:lnSpc>
                          <a:spcPts val="2125"/>
                        </a:lnSpc>
                        <a:spcBef>
                          <a:spcPts val="560"/>
                        </a:spcBef>
                      </a:pPr>
                      <a:r>
                        <a:rPr sz="1800" spc="-5">
                          <a:solidFill>
                            <a:srgbClr val="2D3036"/>
                          </a:solidFill>
                          <a:latin typeface="ヒラギノ明朝 ProN W3"/>
                          <a:cs typeface="ヒラギノ明朝 ProN W3"/>
                        </a:rPr>
                        <a:t>業務上の疾病だと認められず労災保険給付が支給されない</a:t>
                      </a:r>
                      <a:endParaRPr sz="1800">
                        <a:latin typeface="ヒラギノ明朝 ProN W3"/>
                        <a:cs typeface="ヒラギノ明朝 ProN W3"/>
                      </a:endParaRPr>
                    </a:p>
                  </a:txBody>
                  <a:tcPr marL="0" marR="0" marT="71120" marB="0"/>
                </a:tc>
                <a:extLst>
                  <a:ext uri="{0D108BD9-81ED-4DB2-BD59-A6C34878D82A}">
                    <a16:rowId xmlns:a16="http://schemas.microsoft.com/office/drawing/2014/main" val="10001"/>
                  </a:ext>
                </a:extLst>
              </a:tr>
            </a:tbl>
          </a:graphicData>
        </a:graphic>
      </p:graphicFrame>
      <p:sp>
        <p:nvSpPr>
          <p:cNvPr id="44" name="object 44"/>
          <p:cNvSpPr txBox="1"/>
          <p:nvPr/>
        </p:nvSpPr>
        <p:spPr>
          <a:xfrm>
            <a:off x="521309" y="5900115"/>
            <a:ext cx="3683000" cy="299720"/>
          </a:xfrm>
          <a:prstGeom prst="rect">
            <a:avLst/>
          </a:prstGeom>
        </p:spPr>
        <p:txBody>
          <a:bodyPr vert="horz" wrap="square" lIns="0" tIns="12700" rIns="0" bIns="0" rtlCol="0">
            <a:spAutoFit/>
          </a:bodyPr>
          <a:lstStyle/>
          <a:p>
            <a:pPr marL="12700">
              <a:lnSpc>
                <a:spcPct val="100000"/>
              </a:lnSpc>
              <a:spcBef>
                <a:spcPts val="100"/>
              </a:spcBef>
              <a:tabLst>
                <a:tab pos="469265" algn="l"/>
              </a:tabLst>
            </a:pPr>
            <a:r>
              <a:rPr sz="1800" b="1" spc="-50">
                <a:solidFill>
                  <a:srgbClr val="001F5F"/>
                </a:solidFill>
                <a:latin typeface="ヒラギノ明朝 ProN W6"/>
                <a:cs typeface="ヒラギノ明朝 ProN W6"/>
              </a:rPr>
              <a:t>※</a:t>
            </a:r>
            <a:r>
              <a:rPr sz="1800" b="1">
                <a:solidFill>
                  <a:srgbClr val="001F5F"/>
                </a:solidFill>
                <a:latin typeface="ヒラギノ明朝 ProN W6"/>
                <a:cs typeface="ヒラギノ明朝 ProN W6"/>
              </a:rPr>
              <a:t>	</a:t>
            </a:r>
            <a:r>
              <a:rPr sz="1800" b="1" spc="-5">
                <a:solidFill>
                  <a:srgbClr val="001F5F"/>
                </a:solidFill>
                <a:latin typeface="ヒラギノ明朝 ProN W6"/>
                <a:cs typeface="ヒラギノ明朝 ProN W6"/>
              </a:rPr>
              <a:t>事業主に結果は知らされない。</a:t>
            </a:r>
            <a:endParaRPr sz="1800">
              <a:latin typeface="ヒラギノ明朝 ProN W6"/>
              <a:cs typeface="ヒラギノ明朝 ProN W6"/>
            </a:endParaRPr>
          </a:p>
        </p:txBody>
      </p:sp>
      <p:sp>
        <p:nvSpPr>
          <p:cNvPr id="49" name="スライド番号プレースホルダー 9">
            <a:extLst>
              <a:ext uri="{FF2B5EF4-FFF2-40B4-BE49-F238E27FC236}">
                <a16:creationId xmlns:a16="http://schemas.microsoft.com/office/drawing/2014/main" id="{AE6389E7-9CDF-CD95-C5AE-B2F4F4F3F0C7}"/>
              </a:ext>
            </a:extLst>
          </p:cNvPr>
          <p:cNvSpPr>
            <a:spLocks noGrp="1"/>
          </p:cNvSpPr>
          <p:nvPr>
            <p:ph type="sldNum" sz="quarter" idx="12"/>
          </p:nvPr>
        </p:nvSpPr>
        <p:spPr>
          <a:xfrm>
            <a:off x="6948264" y="6520259"/>
            <a:ext cx="2133600" cy="365125"/>
          </a:xfrm>
        </p:spPr>
        <p:txBody>
          <a:bodyPr/>
          <a:lstStyle/>
          <a:p>
            <a:fld id="{BDA2D046-B607-43BB-B132-AC43F89BD165}" type="slidenum">
              <a:rPr lang="ja-JP" altLang="en-US" sz="1800" smtClean="0">
                <a:solidFill>
                  <a:schemeClr val="bg1"/>
                </a:solidFill>
                <a:latin typeface="+mn-ea"/>
                <a:ea typeface="+mn-ea"/>
              </a:rPr>
              <a:pPr/>
              <a:t>7</a:t>
            </a:fld>
            <a:endParaRPr lang="ja-JP" altLang="en-US" sz="1800" dirty="0">
              <a:solidFill>
                <a:schemeClr val="bg1"/>
              </a:solidFill>
              <a:latin typeface="+mn-ea"/>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1780C18-2CE6-514D-AF65-A3FB52E2DB94}"/>
              </a:ext>
            </a:extLst>
          </p:cNvPr>
          <p:cNvSpPr txBox="1"/>
          <p:nvPr/>
        </p:nvSpPr>
        <p:spPr bwMode="auto">
          <a:xfrm>
            <a:off x="493986" y="1438912"/>
            <a:ext cx="7822430" cy="2123658"/>
          </a:xfrm>
          <a:prstGeom prst="rect">
            <a:avLst/>
          </a:prstGeom>
          <a:noFill/>
          <a:ln w="9525">
            <a:noFill/>
            <a:miter lim="800000"/>
            <a:headEnd/>
            <a:tailEnd/>
          </a:ln>
        </p:spPr>
        <p:txBody>
          <a:bodyPr wrap="square" rtlCol="0">
            <a:spAutoFit/>
          </a:bodyPr>
          <a:lstStyle/>
          <a:p>
            <a:pPr>
              <a:spcBef>
                <a:spcPct val="50000"/>
              </a:spcBef>
            </a:pPr>
            <a:endParaRPr lang="en-US" altLang="ja-JP" sz="2400" b="1">
              <a:solidFill>
                <a:sysClr val="windowText" lastClr="000000"/>
              </a:solidFill>
              <a:latin typeface="+mn-ea"/>
            </a:endParaRPr>
          </a:p>
          <a:p>
            <a:pPr>
              <a:spcBef>
                <a:spcPct val="50000"/>
              </a:spcBef>
            </a:pPr>
            <a:endParaRPr lang="en-US" altLang="ja-JP" sz="2400" b="1">
              <a:solidFill>
                <a:sysClr val="windowText" lastClr="000000"/>
              </a:solidFill>
              <a:latin typeface="+mn-ea"/>
            </a:endParaRPr>
          </a:p>
          <a:p>
            <a:pPr>
              <a:spcBef>
                <a:spcPct val="50000"/>
              </a:spcBef>
            </a:pPr>
            <a:endParaRPr lang="en-US" altLang="ja-JP" sz="2400" b="1">
              <a:solidFill>
                <a:sysClr val="windowText" lastClr="000000"/>
              </a:solidFill>
              <a:latin typeface="+mn-ea"/>
            </a:endParaRPr>
          </a:p>
          <a:p>
            <a:pPr>
              <a:spcBef>
                <a:spcPct val="50000"/>
              </a:spcBef>
            </a:pPr>
            <a:endParaRPr lang="en-US" altLang="ja-JP" sz="2400" b="1">
              <a:solidFill>
                <a:sysClr val="windowText" lastClr="000000"/>
              </a:solidFill>
              <a:latin typeface="+mn-ea"/>
            </a:endParaRPr>
          </a:p>
        </p:txBody>
      </p:sp>
      <p:sp>
        <p:nvSpPr>
          <p:cNvPr id="8" name="テキスト ボックス 7">
            <a:extLst>
              <a:ext uri="{FF2B5EF4-FFF2-40B4-BE49-F238E27FC236}">
                <a16:creationId xmlns:a16="http://schemas.microsoft.com/office/drawing/2014/main" id="{EDA15D08-92F9-4544-A48A-CD11B8F2A29E}"/>
              </a:ext>
            </a:extLst>
          </p:cNvPr>
          <p:cNvSpPr txBox="1"/>
          <p:nvPr/>
        </p:nvSpPr>
        <p:spPr bwMode="auto">
          <a:xfrm>
            <a:off x="493986" y="764704"/>
            <a:ext cx="3570208" cy="461665"/>
          </a:xfrm>
          <a:prstGeom prst="rect">
            <a:avLst/>
          </a:prstGeom>
          <a:noFill/>
          <a:ln w="9525">
            <a:noFill/>
            <a:miter lim="800000"/>
            <a:headEnd/>
            <a:tailEnd/>
          </a:ln>
        </p:spPr>
        <p:txBody>
          <a:bodyPr wrap="none" rtlCol="0">
            <a:spAutoFit/>
          </a:bodyPr>
          <a:lstStyle/>
          <a:p>
            <a:pPr>
              <a:spcBef>
                <a:spcPct val="50000"/>
              </a:spcBef>
            </a:pPr>
            <a:r>
              <a:rPr lang="ja-JP" altLang="en-US" sz="2400" b="1">
                <a:solidFill>
                  <a:sysClr val="windowText" lastClr="000000"/>
                </a:solidFill>
                <a:latin typeface="游ゴシック" panose="020B0400000000000000" pitchFamily="50" charset="-128"/>
                <a:ea typeface="游ゴシック" panose="020B0400000000000000" pitchFamily="50" charset="-128"/>
              </a:rPr>
              <a:t>精神障害の労災認定要件</a:t>
            </a:r>
            <a:endParaRPr lang="en-US" altLang="ja-JP" sz="2400" b="1">
              <a:solidFill>
                <a:sysClr val="windowText" lastClr="000000"/>
              </a:solidFill>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37FBDB93-C525-B3AC-420C-5B6341440B54}"/>
              </a:ext>
            </a:extLst>
          </p:cNvPr>
          <p:cNvPicPr>
            <a:picLocks noChangeAspect="1"/>
          </p:cNvPicPr>
          <p:nvPr/>
        </p:nvPicPr>
        <p:blipFill>
          <a:blip r:embed="rId2"/>
          <a:stretch>
            <a:fillRect/>
          </a:stretch>
        </p:blipFill>
        <p:spPr>
          <a:xfrm>
            <a:off x="426169" y="1312069"/>
            <a:ext cx="8223845" cy="2377343"/>
          </a:xfrm>
          <a:prstGeom prst="rect">
            <a:avLst/>
          </a:prstGeom>
        </p:spPr>
      </p:pic>
      <p:sp>
        <p:nvSpPr>
          <p:cNvPr id="7" name="テキスト ボックス 6">
            <a:extLst>
              <a:ext uri="{FF2B5EF4-FFF2-40B4-BE49-F238E27FC236}">
                <a16:creationId xmlns:a16="http://schemas.microsoft.com/office/drawing/2014/main" id="{BA6F76AE-413B-03D8-F6B7-BCB10AF39122}"/>
              </a:ext>
            </a:extLst>
          </p:cNvPr>
          <p:cNvSpPr txBox="1"/>
          <p:nvPr/>
        </p:nvSpPr>
        <p:spPr bwMode="auto">
          <a:xfrm>
            <a:off x="3059832" y="3775112"/>
            <a:ext cx="5760640" cy="646331"/>
          </a:xfrm>
          <a:prstGeom prst="rect">
            <a:avLst/>
          </a:prstGeom>
          <a:noFill/>
          <a:ln w="9525">
            <a:noFill/>
            <a:miter lim="800000"/>
            <a:headEnd/>
            <a:tailEnd/>
          </a:ln>
        </p:spPr>
        <p:txBody>
          <a:bodyPr wrap="square">
            <a:spAutoFit/>
          </a:bodyPr>
          <a:lstStyle/>
          <a:p>
            <a:pPr>
              <a:defRPr/>
            </a:pPr>
            <a:r>
              <a:rPr lang="en-US" altLang="ja-JP" sz="1800">
                <a:latin typeface="メイリオ" panose="020B0604030504040204" pitchFamily="34" charset="-128"/>
              </a:rPr>
              <a:t>【</a:t>
            </a:r>
            <a:r>
              <a:rPr lang="ja-JP" altLang="en-US" sz="1800">
                <a:latin typeface="メイリオ" panose="020B0604030504040204" pitchFamily="34" charset="-128"/>
              </a:rPr>
              <a:t>出典：厚生労働省「精神障害の労災認定」</a:t>
            </a:r>
            <a:r>
              <a:rPr lang="en-US" altLang="ja-JP" sz="1800">
                <a:latin typeface="メイリオ" panose="020B0604030504040204" pitchFamily="34" charset="-128"/>
              </a:rPr>
              <a:t>R5.9.1】</a:t>
            </a:r>
          </a:p>
          <a:p>
            <a:pPr>
              <a:defRPr/>
            </a:pPr>
            <a:r>
              <a:rPr lang="ja-JP" altLang="en-US" sz="1800">
                <a:latin typeface="メイリオ" panose="020B0604030504040204" pitchFamily="34" charset="-128"/>
              </a:rPr>
              <a:t>改訂</a:t>
            </a:r>
            <a:r>
              <a:rPr lang="en-US" altLang="ja-JP" sz="1800">
                <a:latin typeface="メイリオ" panose="020B0604030504040204" pitchFamily="34" charset="-128"/>
              </a:rPr>
              <a:t>】</a:t>
            </a:r>
            <a:r>
              <a:rPr lang="ja-JP" altLang="en-US" sz="1800">
                <a:latin typeface="メイリオ" panose="020B0604030504040204" pitchFamily="34" charset="-128"/>
              </a:rPr>
              <a:t>　</a:t>
            </a:r>
          </a:p>
        </p:txBody>
      </p:sp>
      <p:graphicFrame>
        <p:nvGraphicFramePr>
          <p:cNvPr id="9" name="表 9">
            <a:extLst>
              <a:ext uri="{FF2B5EF4-FFF2-40B4-BE49-F238E27FC236}">
                <a16:creationId xmlns:a16="http://schemas.microsoft.com/office/drawing/2014/main" id="{B57C162E-E5C5-BCA5-4F63-67E5BB3F7C29}"/>
              </a:ext>
            </a:extLst>
          </p:cNvPr>
          <p:cNvGraphicFramePr>
            <a:graphicFrameLocks noGrp="1"/>
          </p:cNvGraphicFramePr>
          <p:nvPr/>
        </p:nvGraphicFramePr>
        <p:xfrm>
          <a:off x="899592" y="4114220"/>
          <a:ext cx="7416825" cy="2217980"/>
        </p:xfrm>
        <a:graphic>
          <a:graphicData uri="http://schemas.openxmlformats.org/drawingml/2006/table">
            <a:tbl>
              <a:tblPr firstRow="1" bandRow="1">
                <a:tableStyleId>{5C22544A-7EE6-4342-B048-85BDC9FD1C3A}</a:tableStyleId>
              </a:tblPr>
              <a:tblGrid>
                <a:gridCol w="1752201">
                  <a:extLst>
                    <a:ext uri="{9D8B030D-6E8A-4147-A177-3AD203B41FA5}">
                      <a16:colId xmlns:a16="http://schemas.microsoft.com/office/drawing/2014/main" val="840806507"/>
                    </a:ext>
                  </a:extLst>
                </a:gridCol>
                <a:gridCol w="3192349">
                  <a:extLst>
                    <a:ext uri="{9D8B030D-6E8A-4147-A177-3AD203B41FA5}">
                      <a16:colId xmlns:a16="http://schemas.microsoft.com/office/drawing/2014/main" val="3178824688"/>
                    </a:ext>
                  </a:extLst>
                </a:gridCol>
                <a:gridCol w="2472275">
                  <a:extLst>
                    <a:ext uri="{9D8B030D-6E8A-4147-A177-3AD203B41FA5}">
                      <a16:colId xmlns:a16="http://schemas.microsoft.com/office/drawing/2014/main" val="2075193746"/>
                    </a:ext>
                  </a:extLst>
                </a:gridCol>
              </a:tblGrid>
              <a:tr h="352199">
                <a:tc gridSpan="2">
                  <a:txBody>
                    <a:bodyPr/>
                    <a:lstStyle/>
                    <a:p>
                      <a:pPr algn="ctr"/>
                      <a:r>
                        <a:rPr kumimoji="1" lang="ja-JP" altLang="en-US">
                          <a:latin typeface="游ゴシック" panose="020B0400000000000000" pitchFamily="50" charset="-128"/>
                          <a:ea typeface="游ゴシック" panose="020B0400000000000000" pitchFamily="50" charset="-128"/>
                        </a:rPr>
                        <a:t>出来事</a:t>
                      </a:r>
                    </a:p>
                  </a:txBody>
                  <a:tcPr/>
                </a:tc>
                <a:tc hMerge="1">
                  <a:txBody>
                    <a:bodyPr/>
                    <a:lstStyle/>
                    <a:p>
                      <a:endParaRPr kumimoji="1" lang="ja-JP" altLang="en-US" dirty="0"/>
                    </a:p>
                  </a:txBody>
                  <a:tcPr/>
                </a:tc>
                <a:tc>
                  <a:txBody>
                    <a:bodyPr/>
                    <a:lstStyle/>
                    <a:p>
                      <a:pPr algn="ctr"/>
                      <a:r>
                        <a:rPr kumimoji="1" lang="ja-JP" altLang="en-US">
                          <a:latin typeface="游ゴシック" panose="020B0400000000000000" pitchFamily="50" charset="-128"/>
                          <a:ea typeface="游ゴシック" panose="020B0400000000000000" pitchFamily="50" charset="-128"/>
                        </a:rPr>
                        <a:t>　心理的負荷</a:t>
                      </a:r>
                    </a:p>
                  </a:txBody>
                  <a:tcPr/>
                </a:tc>
                <a:extLst>
                  <a:ext uri="{0D108BD9-81ED-4DB2-BD59-A6C34878D82A}">
                    <a16:rowId xmlns:a16="http://schemas.microsoft.com/office/drawing/2014/main" val="1864452821"/>
                  </a:ext>
                </a:extLst>
              </a:tr>
              <a:tr h="389180">
                <a:tc>
                  <a:txBody>
                    <a:bodyPr/>
                    <a:lstStyle/>
                    <a:p>
                      <a:r>
                        <a:rPr kumimoji="1" lang="ja-JP" altLang="en-US" b="1"/>
                        <a:t>特別な出来事</a:t>
                      </a:r>
                    </a:p>
                  </a:txBody>
                  <a:tcPr/>
                </a:tc>
                <a:tc>
                  <a:txBody>
                    <a:bodyPr/>
                    <a:lstStyle/>
                    <a:p>
                      <a:endParaRPr kumimoji="1" lang="en-US" altLang="ja-JP">
                        <a:latin typeface="游ゴシック" panose="020B0400000000000000" pitchFamily="50" charset="-128"/>
                        <a:ea typeface="游ゴシック" panose="020B0400000000000000" pitchFamily="50" charset="-128"/>
                      </a:endParaRPr>
                    </a:p>
                  </a:txBody>
                  <a:tcPr/>
                </a:tc>
                <a:tc>
                  <a:txBody>
                    <a:bodyPr/>
                    <a:lstStyle/>
                    <a:p>
                      <a:r>
                        <a:rPr kumimoji="1" lang="ja-JP" altLang="en-US" b="1">
                          <a:latin typeface="游ゴシック" panose="020B0400000000000000" pitchFamily="50" charset="-128"/>
                          <a:ea typeface="游ゴシック" panose="020B0400000000000000" pitchFamily="50" charset="-128"/>
                        </a:rPr>
                        <a:t>「強」</a:t>
                      </a:r>
                    </a:p>
                  </a:txBody>
                  <a:tcPr/>
                </a:tc>
                <a:extLst>
                  <a:ext uri="{0D108BD9-81ED-4DB2-BD59-A6C34878D82A}">
                    <a16:rowId xmlns:a16="http://schemas.microsoft.com/office/drawing/2014/main" val="3640548364"/>
                  </a:ext>
                </a:extLst>
              </a:tr>
              <a:tr h="352199">
                <a:tc rowSpan="4">
                  <a:txBody>
                    <a:bodyPr/>
                    <a:lstStyle/>
                    <a:p>
                      <a:endParaRPr kumimoji="1" lang="en-US" altLang="ja-JP" sz="2000"/>
                    </a:p>
                    <a:p>
                      <a:r>
                        <a:rPr kumimoji="1" lang="ja-JP" altLang="en-US" sz="2000"/>
                        <a:t>　　</a:t>
                      </a:r>
                      <a:r>
                        <a:rPr kumimoji="1" lang="ja-JP" altLang="en-US" sz="2000" b="1"/>
                        <a:t>具体的</a:t>
                      </a:r>
                      <a:endParaRPr kumimoji="1" lang="en-US" altLang="ja-JP" sz="2000" b="1"/>
                    </a:p>
                    <a:p>
                      <a:r>
                        <a:rPr kumimoji="1" lang="ja-JP" altLang="en-US" sz="2000" b="1"/>
                        <a:t>　 な出来事</a:t>
                      </a:r>
                    </a:p>
                  </a:txBody>
                  <a:tcPr/>
                </a:tc>
                <a:tc>
                  <a:txBody>
                    <a:bodyPr/>
                    <a:lstStyle/>
                    <a:p>
                      <a:r>
                        <a:rPr kumimoji="1" lang="ja-JP" altLang="en-US" b="1">
                          <a:latin typeface="游ゴシック" panose="020B0400000000000000" pitchFamily="50" charset="-128"/>
                          <a:ea typeface="游ゴシック" panose="020B0400000000000000" pitchFamily="50" charset="-128"/>
                        </a:rPr>
                        <a:t>「強」の出来事</a:t>
                      </a:r>
                    </a:p>
                  </a:txBody>
                  <a:tcPr/>
                </a:tc>
                <a:tc>
                  <a:txBody>
                    <a:bodyPr/>
                    <a:lstStyle/>
                    <a:p>
                      <a:r>
                        <a:rPr kumimoji="1" lang="ja-JP" altLang="en-US" b="1">
                          <a:latin typeface="游ゴシック" panose="020B0400000000000000" pitchFamily="50" charset="-128"/>
                          <a:ea typeface="游ゴシック" panose="020B0400000000000000" pitchFamily="50" charset="-128"/>
                        </a:rPr>
                        <a:t>「強」</a:t>
                      </a:r>
                    </a:p>
                  </a:txBody>
                  <a:tcPr/>
                </a:tc>
                <a:extLst>
                  <a:ext uri="{0D108BD9-81ED-4DB2-BD59-A6C34878D82A}">
                    <a16:rowId xmlns:a16="http://schemas.microsoft.com/office/drawing/2014/main" val="1186377566"/>
                  </a:ext>
                </a:extLst>
              </a:tr>
              <a:tr h="352199">
                <a:tc vMerge="1">
                  <a:txBody>
                    <a:bodyPr/>
                    <a:lstStyle/>
                    <a:p>
                      <a:endParaRPr kumimoji="1" lang="ja-JP" altLang="en-US" dirty="0"/>
                    </a:p>
                  </a:txBody>
                  <a:tcPr/>
                </a:tc>
                <a:tc>
                  <a:txBody>
                    <a:bodyPr/>
                    <a:lstStyle/>
                    <a:p>
                      <a:r>
                        <a:rPr kumimoji="1" lang="ja-JP" altLang="en-US" b="1">
                          <a:latin typeface="游ゴシック" panose="020B0400000000000000" pitchFamily="50" charset="-128"/>
                          <a:ea typeface="游ゴシック" panose="020B0400000000000000" pitchFamily="50" charset="-128"/>
                        </a:rPr>
                        <a:t>「中」の出来事が複数</a:t>
                      </a:r>
                    </a:p>
                  </a:txBody>
                  <a:tcPr/>
                </a:tc>
                <a:tc>
                  <a:txBody>
                    <a:bodyPr/>
                    <a:lstStyle/>
                    <a:p>
                      <a:r>
                        <a:rPr kumimoji="1" lang="ja-JP" altLang="en-US" b="1">
                          <a:latin typeface="游ゴシック" panose="020B0400000000000000" pitchFamily="50" charset="-128"/>
                          <a:ea typeface="游ゴシック" panose="020B0400000000000000" pitchFamily="50" charset="-128"/>
                        </a:rPr>
                        <a:t>「強」または「中」</a:t>
                      </a:r>
                    </a:p>
                  </a:txBody>
                  <a:tcPr/>
                </a:tc>
                <a:extLst>
                  <a:ext uri="{0D108BD9-81ED-4DB2-BD59-A6C34878D82A}">
                    <a16:rowId xmlns:a16="http://schemas.microsoft.com/office/drawing/2014/main" val="3628407586"/>
                  </a:ext>
                </a:extLst>
              </a:tr>
              <a:tr h="352199">
                <a:tc vMerge="1">
                  <a:txBody>
                    <a:bodyPr/>
                    <a:lstStyle/>
                    <a:p>
                      <a:endParaRPr kumimoji="1" lang="ja-JP" altLang="en-US" dirty="0"/>
                    </a:p>
                  </a:txBody>
                  <a:tcPr/>
                </a:tc>
                <a:tc>
                  <a:txBody>
                    <a:bodyPr/>
                    <a:lstStyle/>
                    <a:p>
                      <a:r>
                        <a:rPr kumimoji="1" lang="ja-JP" altLang="en-US" b="1">
                          <a:latin typeface="游ゴシック" panose="020B0400000000000000" pitchFamily="50" charset="-128"/>
                          <a:ea typeface="游ゴシック" panose="020B0400000000000000" pitchFamily="50" charset="-128"/>
                        </a:rPr>
                        <a:t>「中」＋「弱」の出来事</a:t>
                      </a:r>
                    </a:p>
                  </a:txBody>
                  <a:tcPr/>
                </a:tc>
                <a:tc>
                  <a:txBody>
                    <a:bodyPr/>
                    <a:lstStyle/>
                    <a:p>
                      <a:r>
                        <a:rPr kumimoji="1" lang="ja-JP" altLang="en-US" b="1">
                          <a:latin typeface="游ゴシック" panose="020B0400000000000000" pitchFamily="50" charset="-128"/>
                          <a:ea typeface="游ゴシック" panose="020B0400000000000000" pitchFamily="50" charset="-128"/>
                        </a:rPr>
                        <a:t>「中」</a:t>
                      </a:r>
                    </a:p>
                  </a:txBody>
                  <a:tcPr/>
                </a:tc>
                <a:extLst>
                  <a:ext uri="{0D108BD9-81ED-4DB2-BD59-A6C34878D82A}">
                    <a16:rowId xmlns:a16="http://schemas.microsoft.com/office/drawing/2014/main" val="3512535958"/>
                  </a:ext>
                </a:extLst>
              </a:tr>
              <a:tr h="352199">
                <a:tc vMerge="1">
                  <a:txBody>
                    <a:bodyPr/>
                    <a:lstStyle/>
                    <a:p>
                      <a:endParaRPr kumimoji="1" lang="ja-JP" altLang="en-US" dirty="0"/>
                    </a:p>
                  </a:txBody>
                  <a:tcPr/>
                </a:tc>
                <a:tc>
                  <a:txBody>
                    <a:bodyPr/>
                    <a:lstStyle/>
                    <a:p>
                      <a:r>
                        <a:rPr kumimoji="1" lang="ja-JP" altLang="en-US" b="1">
                          <a:latin typeface="游ゴシック" panose="020B0400000000000000" pitchFamily="50" charset="-128"/>
                          <a:ea typeface="游ゴシック" panose="020B0400000000000000" pitchFamily="50" charset="-128"/>
                        </a:rPr>
                        <a:t>「弱」の出来事が複数</a:t>
                      </a:r>
                    </a:p>
                  </a:txBody>
                  <a:tcPr/>
                </a:tc>
                <a:tc>
                  <a:txBody>
                    <a:bodyPr/>
                    <a:lstStyle/>
                    <a:p>
                      <a:r>
                        <a:rPr kumimoji="1" lang="ja-JP" altLang="en-US" b="1">
                          <a:latin typeface="游ゴシック" panose="020B0400000000000000" pitchFamily="50" charset="-128"/>
                          <a:ea typeface="游ゴシック" panose="020B0400000000000000" pitchFamily="50" charset="-128"/>
                        </a:rPr>
                        <a:t>「弱」</a:t>
                      </a:r>
                    </a:p>
                  </a:txBody>
                  <a:tcPr/>
                </a:tc>
                <a:extLst>
                  <a:ext uri="{0D108BD9-81ED-4DB2-BD59-A6C34878D82A}">
                    <a16:rowId xmlns:a16="http://schemas.microsoft.com/office/drawing/2014/main" val="1344132562"/>
                  </a:ext>
                </a:extLst>
              </a:tr>
            </a:tbl>
          </a:graphicData>
        </a:graphic>
      </p:graphicFrame>
      <p:sp>
        <p:nvSpPr>
          <p:cNvPr id="10" name="スライド番号プレースホルダー 9">
            <a:extLst>
              <a:ext uri="{FF2B5EF4-FFF2-40B4-BE49-F238E27FC236}">
                <a16:creationId xmlns:a16="http://schemas.microsoft.com/office/drawing/2014/main" id="{066D39D7-2A82-D799-347F-19BEA07C7EC0}"/>
              </a:ext>
            </a:extLst>
          </p:cNvPr>
          <p:cNvSpPr>
            <a:spLocks noGrp="1"/>
          </p:cNvSpPr>
          <p:nvPr>
            <p:ph type="sldNum" sz="quarter" idx="12"/>
          </p:nvPr>
        </p:nvSpPr>
        <p:spPr/>
        <p:txBody>
          <a:bodyPr/>
          <a:lstStyle/>
          <a:p>
            <a:fld id="{BDA2D046-B607-43BB-B132-AC43F89BD165}" type="slidenum">
              <a:rPr lang="ja-JP" altLang="en-US" smtClean="0"/>
              <a:pPr/>
              <a:t>8</a:t>
            </a:fld>
            <a:endParaRPr lang="ja-JP" altLang="en-US" dirty="0"/>
          </a:p>
        </p:txBody>
      </p:sp>
    </p:spTree>
    <p:extLst>
      <p:ext uri="{BB962C8B-B14F-4D97-AF65-F5344CB8AC3E}">
        <p14:creationId xmlns:p14="http://schemas.microsoft.com/office/powerpoint/2010/main" val="42253592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solidFill>
            <a:schemeClr val="bg1">
              <a:lumMod val="95000"/>
            </a:schemeClr>
          </a:solidFill>
          <a:miter lim="800000"/>
          <a:headEnd/>
          <a:tailEnd/>
        </a:ln>
      </a:spPr>
      <a:bodyPr wrap="square" rtlCol="0">
        <a:spAutoFit/>
      </a:bodyPr>
      <a:lstStyle>
        <a:defPPr>
          <a:spcBef>
            <a:spcPct val="50000"/>
          </a:spcBef>
          <a:defRPr kumimoji="1" sz="2200" dirty="0" smtClean="0">
            <a:solidFill>
              <a:sysClr val="windowText" lastClr="000000"/>
            </a:solidFill>
            <a:latin typeface="HGP創英角ｺﾞｼｯｸUB" pitchFamily="50" charset="-128"/>
            <a:ea typeface="HGP創英角ｺﾞｼｯｸUB"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102173</TotalTime>
  <Words>1774</Words>
  <Application>Microsoft Office PowerPoint</Application>
  <PresentationFormat>画面に合わせる (4:3)</PresentationFormat>
  <Paragraphs>173</Paragraphs>
  <Slides>18</Slides>
  <Notes>3</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18</vt:i4>
      </vt:variant>
    </vt:vector>
  </HeadingPairs>
  <TitlesOfParts>
    <vt:vector size="36" baseType="lpstr">
      <vt:lpstr>HGPSoeiKakugothicUB</vt:lpstr>
      <vt:lpstr>HGPSoeiKakugothicUB</vt:lpstr>
      <vt:lpstr>HGSSoeiKakugothicUB</vt:lpstr>
      <vt:lpstr>ＭＳ Ｐゴシック</vt:lpstr>
      <vt:lpstr>ＭＳ Ｐゴシック</vt:lpstr>
      <vt:lpstr>MS Mincho</vt:lpstr>
      <vt:lpstr>ヒラギノ明朝 ProN W3</vt:lpstr>
      <vt:lpstr>ヒラギノ明朝 ProN W6</vt:lpstr>
      <vt:lpstr>メイリオ</vt:lpstr>
      <vt:lpstr>メイリオ</vt:lpstr>
      <vt:lpstr>Yu Gothic</vt:lpstr>
      <vt:lpstr>Yu Gothic</vt:lpstr>
      <vt:lpstr>Yu Gothic Medium</vt:lpstr>
      <vt:lpstr>Arial</vt:lpstr>
      <vt:lpstr>Calibri</vt:lpstr>
      <vt:lpstr>Times</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労災保険給付の概要と仕組み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船井総合研究所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0</dc:title>
  <dc:creator>F1856</dc:creator>
  <cp:lastModifiedBy>由梨子 角</cp:lastModifiedBy>
  <cp:revision>3749</cp:revision>
  <cp:lastPrinted>2024-03-18T05:42:17Z</cp:lastPrinted>
  <dcterms:created xsi:type="dcterms:W3CDTF">2009-03-05T12:28:27Z</dcterms:created>
  <dcterms:modified xsi:type="dcterms:W3CDTF">2024-10-22T05:10:54Z</dcterms:modified>
</cp:coreProperties>
</file>